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3" r:id="rId2"/>
  </p:sldMasterIdLst>
  <p:notesMasterIdLst>
    <p:notesMasterId r:id="rId30"/>
  </p:notesMasterIdLst>
  <p:sldIdLst>
    <p:sldId id="256" r:id="rId3"/>
    <p:sldId id="383" r:id="rId4"/>
    <p:sldId id="384" r:id="rId5"/>
    <p:sldId id="385" r:id="rId6"/>
    <p:sldId id="299" r:id="rId7"/>
    <p:sldId id="386" r:id="rId8"/>
    <p:sldId id="387" r:id="rId9"/>
    <p:sldId id="388" r:id="rId10"/>
    <p:sldId id="392" r:id="rId11"/>
    <p:sldId id="389" r:id="rId12"/>
    <p:sldId id="393" r:id="rId13"/>
    <p:sldId id="376" r:id="rId14"/>
    <p:sldId id="377" r:id="rId15"/>
    <p:sldId id="378" r:id="rId16"/>
    <p:sldId id="379" r:id="rId17"/>
    <p:sldId id="380" r:id="rId18"/>
    <p:sldId id="398" r:id="rId19"/>
    <p:sldId id="394" r:id="rId20"/>
    <p:sldId id="368" r:id="rId21"/>
    <p:sldId id="369" r:id="rId22"/>
    <p:sldId id="371" r:id="rId23"/>
    <p:sldId id="390" r:id="rId24"/>
    <p:sldId id="391" r:id="rId25"/>
    <p:sldId id="355" r:id="rId26"/>
    <p:sldId id="396" r:id="rId27"/>
    <p:sldId id="375" r:id="rId28"/>
    <p:sldId id="397"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jQwnCFiPZyyS/+FO+S7aqMDb+mE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CC7A1F-A4F6-412A-A483-022A0292F09E}" name="Emanuel Castanho" initials="" userId="S::emanuel.castanho_ADMIN@ADaircentre.onmicrosoft.com::0e2eb745-739f-43d5-9dfc-47b187e38bf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4F19"/>
    <a:srgbClr val="FF6632"/>
    <a:srgbClr val="FF622D"/>
    <a:srgbClr val="F8BE77"/>
    <a:srgbClr val="A8D0AA"/>
    <a:srgbClr val="CCB388"/>
    <a:srgbClr val="C66D55"/>
    <a:srgbClr val="C00500"/>
    <a:srgbClr val="45A049"/>
    <a:srgbClr val="FEC4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12"/>
    <p:restoredTop sz="65321" autoAdjust="0"/>
  </p:normalViewPr>
  <p:slideViewPr>
    <p:cSldViewPr snapToGrid="0">
      <p:cViewPr varScale="1">
        <p:scale>
          <a:sx n="205" d="100"/>
          <a:sy n="205" d="100"/>
        </p:scale>
        <p:origin x="29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6"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73" Type="http://customschemas.google.com/relationships/presentationmetadata" Target="metadata"/><Relationship Id="rId78"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77"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81" name="Google Shape;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70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b="0" dirty="0"/>
          </a:p>
        </p:txBody>
      </p:sp>
      <p:sp>
        <p:nvSpPr>
          <p:cNvPr id="437" name="Google Shape;43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800" dirty="0"/>
          </a:p>
        </p:txBody>
      </p:sp>
      <p:sp>
        <p:nvSpPr>
          <p:cNvPr id="437" name="Google Shape;43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236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p>
        </p:txBody>
      </p:sp>
      <p:sp>
        <p:nvSpPr>
          <p:cNvPr id="437" name="Google Shape;43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6109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37" name="Google Shape;43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775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37" name="Google Shape;43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0701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37" name="Google Shape;43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985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cce77d23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0" name="Google Shape;90;g22cce77d23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166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cce77d23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0" name="Google Shape;90;g22cce77d23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656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600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031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0301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9189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cce77d23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0" name="Google Shape;90;g22cce77d23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016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cce77d23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0" name="Google Shape;90;g22cce77d23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968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809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099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823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cce77d23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0" name="Google Shape;90;g22cce77d23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350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3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47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697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32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0980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7133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ce77d2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0" dirty="0"/>
          </a:p>
        </p:txBody>
      </p:sp>
      <p:sp>
        <p:nvSpPr>
          <p:cNvPr id="132" name="Google Shape;132;g22cce77d23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741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
        <p:cNvGrpSpPr/>
        <p:nvPr/>
      </p:nvGrpSpPr>
      <p:grpSpPr>
        <a:xfrm>
          <a:off x="0" y="0"/>
          <a:ext cx="0" cy="0"/>
          <a:chOff x="0" y="0"/>
          <a:chExt cx="0" cy="0"/>
        </a:xfrm>
      </p:grpSpPr>
      <p:sp>
        <p:nvSpPr>
          <p:cNvPr id="18" name="Google Shape;18;p6"/>
          <p:cNvSpPr txBox="1">
            <a:spLocks noGrp="1"/>
          </p:cNvSpPr>
          <p:nvPr>
            <p:ph type="body" idx="1"/>
          </p:nvPr>
        </p:nvSpPr>
        <p:spPr>
          <a:xfrm>
            <a:off x="2894013" y="647700"/>
            <a:ext cx="9017000" cy="5127625"/>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271272" y="1560448"/>
            <a:ext cx="11405616" cy="4694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64" name="Google Shape;6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 name="Picture 4" descr="Algal bloom off Belgian coast">
            <a:extLst>
              <a:ext uri="{FF2B5EF4-FFF2-40B4-BE49-F238E27FC236}">
                <a16:creationId xmlns:a16="http://schemas.microsoft.com/office/drawing/2014/main" id="{B6E60305-E3D1-729B-F587-4C0BB6F8FA3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33" t="62123" r="-1562" b="18731"/>
          <a:stretch/>
        </p:blipFill>
        <p:spPr bwMode="auto">
          <a:xfrm>
            <a:off x="0" y="0"/>
            <a:ext cx="12399217" cy="8506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userDrawn="1">
  <p:cSld name="Custom Layout">
    <p:spTree>
      <p:nvGrpSpPr>
        <p:cNvPr id="1" name="Shape 68"/>
        <p:cNvGrpSpPr/>
        <p:nvPr/>
      </p:nvGrpSpPr>
      <p:grpSpPr>
        <a:xfrm>
          <a:off x="0" y="0"/>
          <a:ext cx="0" cy="0"/>
          <a:chOff x="0" y="0"/>
          <a:chExt cx="0" cy="0"/>
        </a:xfrm>
      </p:grpSpPr>
      <p:sp>
        <p:nvSpPr>
          <p:cNvPr id="69" name="Google Shape;6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12"/>
          <p:cNvSpPr>
            <a:spLocks noGrp="1"/>
          </p:cNvSpPr>
          <p:nvPr>
            <p:ph type="pic" idx="2"/>
          </p:nvPr>
        </p:nvSpPr>
        <p:spPr>
          <a:xfrm>
            <a:off x="0" y="0"/>
            <a:ext cx="12192000" cy="850900"/>
          </a:xfrm>
          <a:prstGeom prst="rect">
            <a:avLst/>
          </a:prstGeom>
          <a:noFill/>
          <a:ln>
            <a:noFill/>
          </a:ln>
        </p:spPr>
      </p:sp>
      <p:sp>
        <p:nvSpPr>
          <p:cNvPr id="73" name="Google Shape;73;p12"/>
          <p:cNvSpPr txBox="1">
            <a:spLocks noGrp="1"/>
          </p:cNvSpPr>
          <p:nvPr>
            <p:ph type="body" idx="1"/>
          </p:nvPr>
        </p:nvSpPr>
        <p:spPr>
          <a:xfrm>
            <a:off x="271272" y="1560448"/>
            <a:ext cx="11405616" cy="4694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74" name="Google Shape;74;p12"/>
          <p:cNvSpPr txBox="1">
            <a:spLocks noGrp="1"/>
          </p:cNvSpPr>
          <p:nvPr>
            <p:ph type="body" idx="3"/>
          </p:nvPr>
        </p:nvSpPr>
        <p:spPr>
          <a:xfrm>
            <a:off x="271463" y="1050925"/>
            <a:ext cx="4016375" cy="3476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2"/>
          <p:cNvSpPr>
            <a:spLocks noGrp="1"/>
          </p:cNvSpPr>
          <p:nvPr>
            <p:ph type="pic" idx="4"/>
          </p:nvPr>
        </p:nvSpPr>
        <p:spPr>
          <a:xfrm>
            <a:off x="9171940" y="948508"/>
            <a:ext cx="1581150" cy="666750"/>
          </a:xfrm>
          <a:prstGeom prst="rect">
            <a:avLst/>
          </a:prstGeom>
          <a:noFill/>
          <a:ln>
            <a:noFill/>
          </a:ln>
        </p:spPr>
      </p:sp>
      <p:sp>
        <p:nvSpPr>
          <p:cNvPr id="76" name="Google Shape;76;p12"/>
          <p:cNvSpPr>
            <a:spLocks noGrp="1"/>
          </p:cNvSpPr>
          <p:nvPr>
            <p:ph type="pic" idx="5"/>
          </p:nvPr>
        </p:nvSpPr>
        <p:spPr>
          <a:xfrm>
            <a:off x="10872025" y="823127"/>
            <a:ext cx="1105995" cy="1033105"/>
          </a:xfrm>
          <a:prstGeom prst="ellipse">
            <a:avLst/>
          </a:prstGeom>
          <a:noFill/>
          <a:ln>
            <a:noFill/>
          </a:ln>
        </p:spPr>
      </p:sp>
      <p:sp>
        <p:nvSpPr>
          <p:cNvPr id="77" name="Google Shape;77;p12"/>
          <p:cNvSpPr txBox="1">
            <a:spLocks noGrp="1"/>
          </p:cNvSpPr>
          <p:nvPr>
            <p:ph type="body" idx="6"/>
          </p:nvPr>
        </p:nvSpPr>
        <p:spPr>
          <a:xfrm>
            <a:off x="7506780" y="959524"/>
            <a:ext cx="1546225" cy="6557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body" idx="7"/>
          </p:nvPr>
        </p:nvSpPr>
        <p:spPr>
          <a:xfrm>
            <a:off x="9518784" y="1506520"/>
            <a:ext cx="2067242" cy="6241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FF0000"/>
              </a:buClr>
              <a:buSzPts val="1800"/>
              <a:buFont typeface="Arial"/>
              <a:buNone/>
              <a:defRPr sz="1800" b="0" i="0" u="none" strike="noStrike" cap="none">
                <a:solidFill>
                  <a:srgbClr val="FF0000"/>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 name="Google Shape;9;p5"/>
          <p:cNvSpPr/>
          <p:nvPr/>
        </p:nvSpPr>
        <p:spPr>
          <a:xfrm>
            <a:off x="-2" y="9427"/>
            <a:ext cx="12192001" cy="6866411"/>
          </a:xfrm>
          <a:prstGeom prst="rect">
            <a:avLst/>
          </a:prstGeom>
          <a:solidFill>
            <a:schemeClr val="lt1">
              <a:alpha val="5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1" name="Google Shape;11;p5"/>
          <p:cNvGrpSpPr/>
          <p:nvPr/>
        </p:nvGrpSpPr>
        <p:grpSpPr>
          <a:xfrm>
            <a:off x="2750781" y="172781"/>
            <a:ext cx="4776968" cy="4826000"/>
            <a:chOff x="676275" y="666476"/>
            <a:chExt cx="5450590" cy="5995165"/>
          </a:xfrm>
        </p:grpSpPr>
        <p:cxnSp>
          <p:nvCxnSpPr>
            <p:cNvPr id="12" name="Google Shape;12;p5"/>
            <p:cNvCxnSpPr/>
            <p:nvPr/>
          </p:nvCxnSpPr>
          <p:spPr>
            <a:xfrm>
              <a:off x="713724" y="666476"/>
              <a:ext cx="15151" cy="5995165"/>
            </a:xfrm>
            <a:prstGeom prst="straightConnector1">
              <a:avLst/>
            </a:prstGeom>
            <a:noFill/>
            <a:ln w="76200" cap="flat" cmpd="sng">
              <a:solidFill>
                <a:srgbClr val="FF6632"/>
              </a:solidFill>
              <a:prstDash val="solid"/>
              <a:miter lim="800000"/>
              <a:headEnd type="none" w="sm" len="sm"/>
              <a:tailEnd type="none" w="sm" len="sm"/>
            </a:ln>
          </p:spPr>
        </p:cxnSp>
        <p:cxnSp>
          <p:nvCxnSpPr>
            <p:cNvPr id="13" name="Google Shape;13;p5"/>
            <p:cNvCxnSpPr/>
            <p:nvPr/>
          </p:nvCxnSpPr>
          <p:spPr>
            <a:xfrm rot="10800000" flipH="1">
              <a:off x="676275" y="666476"/>
              <a:ext cx="5450590" cy="15514"/>
            </a:xfrm>
            <a:prstGeom prst="straightConnector1">
              <a:avLst/>
            </a:prstGeom>
            <a:noFill/>
            <a:ln w="76200" cap="flat" cmpd="sng">
              <a:solidFill>
                <a:srgbClr val="FF622D"/>
              </a:solidFill>
              <a:prstDash val="solid"/>
              <a:miter lim="800000"/>
              <a:headEnd type="none" w="sm" len="sm"/>
              <a:tailEnd type="none" w="sm" len="sm"/>
            </a:ln>
          </p:spPr>
        </p:cxnSp>
      </p:grpSp>
      <p:grpSp>
        <p:nvGrpSpPr>
          <p:cNvPr id="14" name="Google Shape;14;p5"/>
          <p:cNvGrpSpPr/>
          <p:nvPr/>
        </p:nvGrpSpPr>
        <p:grpSpPr>
          <a:xfrm rot="10800000">
            <a:off x="7322488" y="1899698"/>
            <a:ext cx="4776968" cy="4826000"/>
            <a:chOff x="676275" y="666476"/>
            <a:chExt cx="5450590" cy="5995165"/>
          </a:xfrm>
        </p:grpSpPr>
        <p:cxnSp>
          <p:nvCxnSpPr>
            <p:cNvPr id="15" name="Google Shape;15;p5"/>
            <p:cNvCxnSpPr/>
            <p:nvPr/>
          </p:nvCxnSpPr>
          <p:spPr>
            <a:xfrm>
              <a:off x="713724" y="666476"/>
              <a:ext cx="15151" cy="5995165"/>
            </a:xfrm>
            <a:prstGeom prst="straightConnector1">
              <a:avLst/>
            </a:prstGeom>
            <a:noFill/>
            <a:ln w="76200" cap="flat" cmpd="sng">
              <a:solidFill>
                <a:srgbClr val="674F19"/>
              </a:solidFill>
              <a:prstDash val="solid"/>
              <a:miter lim="800000"/>
              <a:headEnd type="none" w="sm" len="sm"/>
              <a:tailEnd type="none" w="sm" len="sm"/>
            </a:ln>
          </p:spPr>
        </p:cxnSp>
        <p:cxnSp>
          <p:nvCxnSpPr>
            <p:cNvPr id="16" name="Google Shape;16;p5"/>
            <p:cNvCxnSpPr/>
            <p:nvPr/>
          </p:nvCxnSpPr>
          <p:spPr>
            <a:xfrm rot="10800000" flipH="1">
              <a:off x="676275" y="666476"/>
              <a:ext cx="5450590" cy="15514"/>
            </a:xfrm>
            <a:prstGeom prst="straightConnector1">
              <a:avLst/>
            </a:prstGeom>
            <a:noFill/>
            <a:ln w="76200" cap="flat" cmpd="sng">
              <a:solidFill>
                <a:srgbClr val="674F19"/>
              </a:solidFill>
              <a:prstDash val="solid"/>
              <a:miter lim="800000"/>
              <a:headEnd type="none" w="sm" len="sm"/>
              <a:tailEnd type="none" w="sm" len="sm"/>
            </a:ln>
          </p:spPr>
        </p:cxnSp>
      </p:grpSp>
      <p:pic>
        <p:nvPicPr>
          <p:cNvPr id="2" name="Picture 4" descr="Algal bloom off Belgian coast">
            <a:extLst>
              <a:ext uri="{FF2B5EF4-FFF2-40B4-BE49-F238E27FC236}">
                <a16:creationId xmlns:a16="http://schemas.microsoft.com/office/drawing/2014/main" id="{28F19509-76B3-76A2-F19D-9789264D3AF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 r="6229" b="-1"/>
          <a:stretch/>
        </p:blipFill>
        <p:spPr bwMode="auto">
          <a:xfrm rot="16200000">
            <a:off x="-2107905" y="2107905"/>
            <a:ext cx="6866416" cy="2650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logo with white text&#10;&#10;Description automatically generated">
            <a:extLst>
              <a:ext uri="{FF2B5EF4-FFF2-40B4-BE49-F238E27FC236}">
                <a16:creationId xmlns:a16="http://schemas.microsoft.com/office/drawing/2014/main" id="{6C625B67-3921-BF2E-691F-5E86402F390F}"/>
              </a:ext>
            </a:extLst>
          </p:cNvPr>
          <p:cNvPicPr>
            <a:picLocks noChangeAspect="1"/>
          </p:cNvPicPr>
          <p:nvPr userDrawn="1"/>
        </p:nvPicPr>
        <p:blipFill>
          <a:blip r:embed="rId4"/>
          <a:stretch>
            <a:fillRect/>
          </a:stretch>
        </p:blipFill>
        <p:spPr>
          <a:xfrm>
            <a:off x="10382082" y="6028331"/>
            <a:ext cx="1524999" cy="534739"/>
          </a:xfrm>
          <a:prstGeom prst="rect">
            <a:avLst/>
          </a:prstGeom>
        </p:spPr>
      </p:pic>
      <p:pic>
        <p:nvPicPr>
          <p:cNvPr id="5" name="Picture 4" descr="A logo with a triangle&#10;&#10;Description automatically generated">
            <a:extLst>
              <a:ext uri="{FF2B5EF4-FFF2-40B4-BE49-F238E27FC236}">
                <a16:creationId xmlns:a16="http://schemas.microsoft.com/office/drawing/2014/main" id="{DCF50E71-8D80-5C90-9118-84306AA6FFEA}"/>
              </a:ext>
            </a:extLst>
          </p:cNvPr>
          <p:cNvPicPr>
            <a:picLocks noChangeAspect="1"/>
          </p:cNvPicPr>
          <p:nvPr userDrawn="1"/>
        </p:nvPicPr>
        <p:blipFill>
          <a:blip r:embed="rId5"/>
          <a:stretch>
            <a:fillRect/>
          </a:stretch>
        </p:blipFill>
        <p:spPr>
          <a:xfrm>
            <a:off x="9616426" y="5972741"/>
            <a:ext cx="613736" cy="677301"/>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
        <p:cNvGrpSpPr/>
        <p:nvPr/>
      </p:nvGrpSpPr>
      <p:grpSpPr>
        <a:xfrm>
          <a:off x="0" y="0"/>
          <a:ext cx="0" cy="0"/>
          <a:chOff x="0" y="0"/>
          <a:chExt cx="0" cy="0"/>
        </a:xfrm>
      </p:grpSpPr>
      <p:grpSp>
        <p:nvGrpSpPr>
          <p:cNvPr id="5" name="Google Shape;34;p7">
            <a:extLst>
              <a:ext uri="{FF2B5EF4-FFF2-40B4-BE49-F238E27FC236}">
                <a16:creationId xmlns:a16="http://schemas.microsoft.com/office/drawing/2014/main" id="{5365F95F-A572-E42A-63A3-0143A3A1E84C}"/>
              </a:ext>
            </a:extLst>
          </p:cNvPr>
          <p:cNvGrpSpPr/>
          <p:nvPr userDrawn="1"/>
        </p:nvGrpSpPr>
        <p:grpSpPr>
          <a:xfrm rot="10800000">
            <a:off x="7322488" y="1899698"/>
            <a:ext cx="4776968" cy="4826000"/>
            <a:chOff x="676275" y="666476"/>
            <a:chExt cx="5450590" cy="5995165"/>
          </a:xfrm>
        </p:grpSpPr>
        <p:cxnSp>
          <p:nvCxnSpPr>
            <p:cNvPr id="6" name="Google Shape;35;p7">
              <a:extLst>
                <a:ext uri="{FF2B5EF4-FFF2-40B4-BE49-F238E27FC236}">
                  <a16:creationId xmlns:a16="http://schemas.microsoft.com/office/drawing/2014/main" id="{3EF42BC6-6D76-C0A6-7FCE-C79B2601DD90}"/>
                </a:ext>
              </a:extLst>
            </p:cNvPr>
            <p:cNvCxnSpPr/>
            <p:nvPr/>
          </p:nvCxnSpPr>
          <p:spPr>
            <a:xfrm>
              <a:off x="713724" y="666476"/>
              <a:ext cx="15151" cy="5995165"/>
            </a:xfrm>
            <a:prstGeom prst="straightConnector1">
              <a:avLst/>
            </a:prstGeom>
            <a:noFill/>
            <a:ln w="76200" cap="flat" cmpd="sng">
              <a:solidFill>
                <a:srgbClr val="459F49"/>
              </a:solidFill>
              <a:prstDash val="solid"/>
              <a:miter lim="800000"/>
              <a:headEnd type="none" w="sm" len="sm"/>
              <a:tailEnd type="none" w="sm" len="sm"/>
            </a:ln>
          </p:spPr>
        </p:cxnSp>
        <p:cxnSp>
          <p:nvCxnSpPr>
            <p:cNvPr id="7" name="Google Shape;36;p7">
              <a:extLst>
                <a:ext uri="{FF2B5EF4-FFF2-40B4-BE49-F238E27FC236}">
                  <a16:creationId xmlns:a16="http://schemas.microsoft.com/office/drawing/2014/main" id="{94369ED1-3F12-7A86-7287-0392CA3C8AD2}"/>
                </a:ext>
              </a:extLst>
            </p:cNvPr>
            <p:cNvCxnSpPr/>
            <p:nvPr/>
          </p:nvCxnSpPr>
          <p:spPr>
            <a:xfrm rot="10800000" flipH="1">
              <a:off x="676275" y="666476"/>
              <a:ext cx="5450590" cy="15514"/>
            </a:xfrm>
            <a:prstGeom prst="straightConnector1">
              <a:avLst/>
            </a:prstGeom>
            <a:noFill/>
            <a:ln w="76200" cap="flat" cmpd="sng">
              <a:solidFill>
                <a:srgbClr val="459F49"/>
              </a:solidFill>
              <a:prstDash val="solid"/>
              <a:miter lim="800000"/>
              <a:headEnd type="none" w="sm" len="sm"/>
              <a:tailEnd type="none" w="sm" len="sm"/>
            </a:ln>
          </p:spPr>
        </p:cxnSp>
      </p:grpSp>
      <p:grpSp>
        <p:nvGrpSpPr>
          <p:cNvPr id="2" name="Google Shape;11;p5">
            <a:extLst>
              <a:ext uri="{FF2B5EF4-FFF2-40B4-BE49-F238E27FC236}">
                <a16:creationId xmlns:a16="http://schemas.microsoft.com/office/drawing/2014/main" id="{9802054C-DBB8-7A3B-5402-8E786CE8678C}"/>
              </a:ext>
            </a:extLst>
          </p:cNvPr>
          <p:cNvGrpSpPr/>
          <p:nvPr userDrawn="1"/>
        </p:nvGrpSpPr>
        <p:grpSpPr>
          <a:xfrm>
            <a:off x="126453" y="962509"/>
            <a:ext cx="4776968" cy="4826000"/>
            <a:chOff x="676275" y="666476"/>
            <a:chExt cx="5450590" cy="5995165"/>
          </a:xfrm>
        </p:grpSpPr>
        <p:cxnSp>
          <p:nvCxnSpPr>
            <p:cNvPr id="3" name="Google Shape;12;p5">
              <a:extLst>
                <a:ext uri="{FF2B5EF4-FFF2-40B4-BE49-F238E27FC236}">
                  <a16:creationId xmlns:a16="http://schemas.microsoft.com/office/drawing/2014/main" id="{60EE0626-62A0-7F98-BD9B-81C45E07E83F}"/>
                </a:ext>
              </a:extLst>
            </p:cNvPr>
            <p:cNvCxnSpPr/>
            <p:nvPr/>
          </p:nvCxnSpPr>
          <p:spPr>
            <a:xfrm>
              <a:off x="713724" y="666476"/>
              <a:ext cx="15151" cy="5995165"/>
            </a:xfrm>
            <a:prstGeom prst="straightConnector1">
              <a:avLst/>
            </a:prstGeom>
            <a:noFill/>
            <a:ln w="76200" cap="flat" cmpd="sng">
              <a:solidFill>
                <a:srgbClr val="CCB388"/>
              </a:solidFill>
              <a:prstDash val="solid"/>
              <a:miter lim="800000"/>
              <a:headEnd type="none" w="sm" len="sm"/>
              <a:tailEnd type="none" w="sm" len="sm"/>
            </a:ln>
          </p:spPr>
        </p:cxnSp>
        <p:cxnSp>
          <p:nvCxnSpPr>
            <p:cNvPr id="4" name="Google Shape;13;p5">
              <a:extLst>
                <a:ext uri="{FF2B5EF4-FFF2-40B4-BE49-F238E27FC236}">
                  <a16:creationId xmlns:a16="http://schemas.microsoft.com/office/drawing/2014/main" id="{913C0E09-76DA-8A16-28F7-CA3122E283EC}"/>
                </a:ext>
              </a:extLst>
            </p:cNvPr>
            <p:cNvCxnSpPr/>
            <p:nvPr/>
          </p:nvCxnSpPr>
          <p:spPr>
            <a:xfrm rot="10800000" flipH="1">
              <a:off x="676275" y="666476"/>
              <a:ext cx="5450590" cy="15514"/>
            </a:xfrm>
            <a:prstGeom prst="straightConnector1">
              <a:avLst/>
            </a:prstGeom>
            <a:noFill/>
            <a:ln w="76200" cap="flat" cmpd="sng">
              <a:solidFill>
                <a:srgbClr val="CCB388"/>
              </a:solidFill>
              <a:prstDash val="solid"/>
              <a:miter lim="800000"/>
              <a:headEnd type="none" w="sm" len="sm"/>
              <a:tailEnd type="none" w="sm" len="sm"/>
            </a:ln>
          </p:spPr>
        </p:cxnSp>
      </p:grpSp>
      <p:sp>
        <p:nvSpPr>
          <p:cNvPr id="45" name="Google Shape;45;p9"/>
          <p:cNvSpPr/>
          <p:nvPr/>
        </p:nvSpPr>
        <p:spPr>
          <a:xfrm>
            <a:off x="-2" y="0"/>
            <a:ext cx="12192001" cy="6866411"/>
          </a:xfrm>
          <a:prstGeom prst="rect">
            <a:avLst/>
          </a:prstGeom>
          <a:solidFill>
            <a:schemeClr val="lt1">
              <a:alpha val="5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49" name="Google Shape;49;p9"/>
          <p:cNvGrpSpPr/>
          <p:nvPr/>
        </p:nvGrpSpPr>
        <p:grpSpPr>
          <a:xfrm>
            <a:off x="126453" y="950021"/>
            <a:ext cx="4776968" cy="4826000"/>
            <a:chOff x="676275" y="666476"/>
            <a:chExt cx="5450590" cy="5995165"/>
          </a:xfrm>
        </p:grpSpPr>
        <p:cxnSp>
          <p:nvCxnSpPr>
            <p:cNvPr id="50" name="Google Shape;50;p9"/>
            <p:cNvCxnSpPr/>
            <p:nvPr/>
          </p:nvCxnSpPr>
          <p:spPr>
            <a:xfrm>
              <a:off x="713724" y="666476"/>
              <a:ext cx="15151" cy="5995165"/>
            </a:xfrm>
            <a:prstGeom prst="straightConnector1">
              <a:avLst/>
            </a:prstGeom>
            <a:noFill/>
            <a:ln w="76200" cap="flat" cmpd="sng">
              <a:solidFill>
                <a:srgbClr val="FF6632"/>
              </a:solidFill>
              <a:prstDash val="solid"/>
              <a:miter lim="800000"/>
              <a:headEnd type="none" w="sm" len="sm"/>
              <a:tailEnd type="none" w="sm" len="sm"/>
            </a:ln>
          </p:spPr>
        </p:cxnSp>
        <p:cxnSp>
          <p:nvCxnSpPr>
            <p:cNvPr id="51" name="Google Shape;51;p9"/>
            <p:cNvCxnSpPr/>
            <p:nvPr/>
          </p:nvCxnSpPr>
          <p:spPr>
            <a:xfrm rot="10800000" flipH="1">
              <a:off x="676275" y="666476"/>
              <a:ext cx="5450590" cy="15514"/>
            </a:xfrm>
            <a:prstGeom prst="straightConnector1">
              <a:avLst/>
            </a:prstGeom>
            <a:noFill/>
            <a:ln w="76200" cap="flat" cmpd="sng">
              <a:solidFill>
                <a:srgbClr val="FF6632"/>
              </a:solidFill>
              <a:prstDash val="solid"/>
              <a:miter lim="800000"/>
              <a:headEnd type="none" w="sm" len="sm"/>
              <a:tailEnd type="none" w="sm" len="sm"/>
            </a:ln>
          </p:spPr>
        </p:cxnSp>
      </p:grpSp>
      <p:grpSp>
        <p:nvGrpSpPr>
          <p:cNvPr id="52" name="Google Shape;52;p9"/>
          <p:cNvGrpSpPr/>
          <p:nvPr/>
        </p:nvGrpSpPr>
        <p:grpSpPr>
          <a:xfrm rot="10800000">
            <a:off x="7295056" y="1895475"/>
            <a:ext cx="4776968" cy="4826000"/>
            <a:chOff x="676275" y="666476"/>
            <a:chExt cx="5450590" cy="5995165"/>
          </a:xfrm>
        </p:grpSpPr>
        <p:cxnSp>
          <p:nvCxnSpPr>
            <p:cNvPr id="53" name="Google Shape;53;p9"/>
            <p:cNvCxnSpPr/>
            <p:nvPr/>
          </p:nvCxnSpPr>
          <p:spPr>
            <a:xfrm>
              <a:off x="713723" y="666476"/>
              <a:ext cx="15152" cy="5995165"/>
            </a:xfrm>
            <a:prstGeom prst="straightConnector1">
              <a:avLst/>
            </a:prstGeom>
            <a:noFill/>
            <a:ln w="76200" cap="flat" cmpd="sng">
              <a:solidFill>
                <a:srgbClr val="674F19"/>
              </a:solidFill>
              <a:prstDash val="solid"/>
              <a:miter lim="800000"/>
              <a:headEnd type="none" w="sm" len="sm"/>
              <a:tailEnd type="none" w="sm" len="sm"/>
            </a:ln>
          </p:spPr>
        </p:cxnSp>
        <p:cxnSp>
          <p:nvCxnSpPr>
            <p:cNvPr id="54" name="Google Shape;54;p9"/>
            <p:cNvCxnSpPr/>
            <p:nvPr/>
          </p:nvCxnSpPr>
          <p:spPr>
            <a:xfrm rot="10800000" flipH="1">
              <a:off x="676275" y="666476"/>
              <a:ext cx="5450590" cy="15514"/>
            </a:xfrm>
            <a:prstGeom prst="straightConnector1">
              <a:avLst/>
            </a:prstGeom>
            <a:noFill/>
            <a:ln w="76200" cap="flat" cmpd="sng">
              <a:solidFill>
                <a:srgbClr val="674F19"/>
              </a:solidFill>
              <a:prstDash val="solid"/>
              <a:miter lim="800000"/>
              <a:headEnd type="none" w="sm" len="sm"/>
              <a:tailEnd type="none" w="sm" len="sm"/>
            </a:ln>
          </p:spPr>
        </p:cxnSp>
      </p:grpSp>
      <p:pic>
        <p:nvPicPr>
          <p:cNvPr id="9" name="Picture 8" descr="A logo with white text&#10;&#10;Description automatically generated">
            <a:extLst>
              <a:ext uri="{FF2B5EF4-FFF2-40B4-BE49-F238E27FC236}">
                <a16:creationId xmlns:a16="http://schemas.microsoft.com/office/drawing/2014/main" id="{3F62238D-E10A-7B4E-E946-56E845A0C707}"/>
              </a:ext>
            </a:extLst>
          </p:cNvPr>
          <p:cNvPicPr>
            <a:picLocks noChangeAspect="1"/>
          </p:cNvPicPr>
          <p:nvPr userDrawn="1"/>
        </p:nvPicPr>
        <p:blipFill>
          <a:blip r:embed="rId4"/>
          <a:stretch>
            <a:fillRect/>
          </a:stretch>
        </p:blipFill>
        <p:spPr>
          <a:xfrm>
            <a:off x="10382082" y="6028331"/>
            <a:ext cx="1524999" cy="534739"/>
          </a:xfrm>
          <a:prstGeom prst="rect">
            <a:avLst/>
          </a:prstGeom>
        </p:spPr>
      </p:pic>
      <p:pic>
        <p:nvPicPr>
          <p:cNvPr id="10" name="Picture 9" descr="A logo with a triangle&#10;&#10;Description automatically generated">
            <a:extLst>
              <a:ext uri="{FF2B5EF4-FFF2-40B4-BE49-F238E27FC236}">
                <a16:creationId xmlns:a16="http://schemas.microsoft.com/office/drawing/2014/main" id="{F746ECCB-8FAA-4951-AE38-AF67DB81EF30}"/>
              </a:ext>
            </a:extLst>
          </p:cNvPr>
          <p:cNvPicPr>
            <a:picLocks noChangeAspect="1"/>
          </p:cNvPicPr>
          <p:nvPr userDrawn="1"/>
        </p:nvPicPr>
        <p:blipFill>
          <a:blip r:embed="rId5"/>
          <a:stretch>
            <a:fillRect/>
          </a:stretch>
        </p:blipFill>
        <p:spPr>
          <a:xfrm>
            <a:off x="9616426" y="5972741"/>
            <a:ext cx="613736" cy="677301"/>
          </a:xfrm>
          <a:prstGeom prst="rect">
            <a:avLst/>
          </a:prstGeom>
        </p:spPr>
      </p:pic>
    </p:spTree>
  </p:cSld>
  <p:clrMap bg1="lt1" tx1="dk1" bg2="dk2" tx2="lt2" accent1="accent1" accent2="accent2" accent3="accent3" accent4="accent4" accent5="accent5" accent6="accent6" hlink="hlink" folHlink="folHlink"/>
  <p:sldLayoutIdLst>
    <p:sldLayoutId id="2147483654" r:id="rId1"/>
    <p:sldLayoutId id="214748365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 Target="slide2.xml"/><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8.svg"/><Relationship Id="rId10" Type="http://schemas.openxmlformats.org/officeDocument/2006/relationships/image" Target="../media/image59.png"/><Relationship Id="rId4" Type="http://schemas.openxmlformats.org/officeDocument/2006/relationships/image" Target="../media/image4.pn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0.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5.svg"/><Relationship Id="rId2" Type="http://schemas.openxmlformats.org/officeDocument/2006/relationships/notesSlide" Target="../notesSlides/notesSlide12.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svg"/><Relationship Id="rId5" Type="http://schemas.microsoft.com/office/2007/relationships/hdphoto" Target="../media/hdphoto1.wdp"/><Relationship Id="rId15" Type="http://schemas.openxmlformats.org/officeDocument/2006/relationships/slide" Target="slide4.xml"/><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svg"/><Relationship Id="rId14" Type="http://schemas.openxmlformats.org/officeDocument/2006/relationships/image" Target="../media/image73.svg"/></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5.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4.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6.png"/><Relationship Id="rId7"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4.xml"/><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4.png"/><Relationship Id="rId3" Type="http://schemas.openxmlformats.org/officeDocument/2006/relationships/image" Target="../media/image82.png"/><Relationship Id="rId7" Type="http://schemas.openxmlformats.org/officeDocument/2006/relationships/image" Target="../media/image84.png"/><Relationship Id="rId12" Type="http://schemas.openxmlformats.org/officeDocument/2006/relationships/slide" Target="slide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hyperlink" Target="https://journals.plos.org/plosone/article?id=10.1371/journal.pone.0262247" TargetMode="External"/><Relationship Id="rId5" Type="http://schemas.openxmlformats.org/officeDocument/2006/relationships/image" Target="../media/image72.png"/><Relationship Id="rId10" Type="http://schemas.openxmlformats.org/officeDocument/2006/relationships/image" Target="../media/image87.svg"/><Relationship Id="rId4" Type="http://schemas.openxmlformats.org/officeDocument/2006/relationships/image" Target="../media/image83.svg"/><Relationship Id="rId9" Type="http://schemas.openxmlformats.org/officeDocument/2006/relationships/image" Target="../media/image86.png"/><Relationship Id="rId14" Type="http://schemas.openxmlformats.org/officeDocument/2006/relationships/image" Target="../media/image5.sv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2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jpg"/><Relationship Id="rId7" Type="http://schemas.openxmlformats.org/officeDocument/2006/relationships/image" Target="../media/image103.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8" Type="http://schemas.openxmlformats.org/officeDocument/2006/relationships/image" Target="../media/image110.jpg"/><Relationship Id="rId3" Type="http://schemas.openxmlformats.org/officeDocument/2006/relationships/image" Target="../media/image108.png"/><Relationship Id="rId7" Type="http://schemas.openxmlformats.org/officeDocument/2006/relationships/image" Target="../media/image109.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slide" Target="slide4.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5.sv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4.xml"/><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2.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4.xml"/><Relationship Id="rId7" Type="http://schemas.openxmlformats.org/officeDocument/2006/relationships/image" Target="../media/image24.png"/><Relationship Id="rId12"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slide" Target="slide2.xml"/><Relationship Id="rId5" Type="http://schemas.openxmlformats.org/officeDocument/2006/relationships/image" Target="../media/image5.svg"/><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jp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30.jpg"/><Relationship Id="rId9" Type="http://schemas.openxmlformats.org/officeDocument/2006/relationships/image" Target="../media/image35.jpg"/></Relationships>
</file>

<file path=ppt/slides/_rels/slide8.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10" Type="http://schemas.openxmlformats.org/officeDocument/2006/relationships/image" Target="../media/image46.jpeg"/><Relationship Id="rId4" Type="http://schemas.openxmlformats.org/officeDocument/2006/relationships/image" Target="../media/image40.jpg"/><Relationship Id="rId9" Type="http://schemas.openxmlformats.org/officeDocument/2006/relationships/image" Target="../media/image45.jp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slide" Target="slide2.xml"/><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hyperlink" Target="https://marine-debris.github.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5" name="Google Shape;85;p1"/>
          <p:cNvSpPr txBox="1"/>
          <p:nvPr/>
        </p:nvSpPr>
        <p:spPr>
          <a:xfrm>
            <a:off x="2956700" y="1786106"/>
            <a:ext cx="8912100" cy="90896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800"/>
              <a:buFont typeface="Arial"/>
              <a:buNone/>
            </a:pPr>
            <a:r>
              <a:rPr lang="en-US" sz="2800" u="none" strike="noStrike" cap="small" dirty="0">
                <a:solidFill>
                  <a:schemeClr val="dk1"/>
                </a:solidFill>
                <a:latin typeface="Montserrat SemiBold" pitchFamily="2" charset="77"/>
                <a:ea typeface="Calibri"/>
                <a:cs typeface="Calibri"/>
                <a:sym typeface="Calibri"/>
              </a:rPr>
              <a:t>Session: </a:t>
            </a:r>
          </a:p>
          <a:p>
            <a:pPr marL="0" marR="0" lvl="0" indent="0" algn="ctr" rtl="0">
              <a:lnSpc>
                <a:spcPct val="90000"/>
              </a:lnSpc>
              <a:spcBef>
                <a:spcPts val="0"/>
              </a:spcBef>
              <a:spcAft>
                <a:spcPts val="0"/>
              </a:spcAft>
              <a:buClr>
                <a:schemeClr val="dk1"/>
              </a:buClr>
              <a:buSzPts val="2800"/>
              <a:buFont typeface="Arial"/>
              <a:buNone/>
            </a:pPr>
            <a:endParaRPr lang="en-US" sz="2800" u="none" strike="noStrike" cap="small" dirty="0">
              <a:solidFill>
                <a:schemeClr val="dk1"/>
              </a:solidFill>
              <a:latin typeface="Montserrat SemiBold" pitchFamily="2" charset="77"/>
              <a:ea typeface="Calibri"/>
              <a:cs typeface="Calibri"/>
              <a:sym typeface="Calibri"/>
            </a:endParaRPr>
          </a:p>
          <a:p>
            <a:pPr marL="0" marR="0" lvl="0" indent="0" algn="ctr" rtl="0">
              <a:lnSpc>
                <a:spcPct val="90000"/>
              </a:lnSpc>
              <a:spcBef>
                <a:spcPts val="0"/>
              </a:spcBef>
              <a:spcAft>
                <a:spcPts val="0"/>
              </a:spcAft>
              <a:buClr>
                <a:schemeClr val="dk1"/>
              </a:buClr>
              <a:buSzPts val="2800"/>
              <a:buFont typeface="Arial"/>
              <a:buNone/>
            </a:pPr>
            <a:r>
              <a:rPr lang="en-US" sz="2800" u="none" strike="noStrike" cap="small" dirty="0">
                <a:solidFill>
                  <a:schemeClr val="dk1"/>
                </a:solidFill>
                <a:latin typeface="Montserrat SemiBold" pitchFamily="2" charset="77"/>
                <a:ea typeface="Calibri"/>
                <a:cs typeface="Calibri"/>
                <a:sym typeface="Calibri"/>
              </a:rPr>
              <a:t>POS2IDON: Pipeline for Ocean Features Detection with Sentinel-2</a:t>
            </a:r>
          </a:p>
          <a:p>
            <a:pPr marL="0" marR="0" lvl="0" indent="0" algn="ctr" rtl="0">
              <a:lnSpc>
                <a:spcPct val="90000"/>
              </a:lnSpc>
              <a:spcBef>
                <a:spcPts val="0"/>
              </a:spcBef>
              <a:spcAft>
                <a:spcPts val="0"/>
              </a:spcAft>
              <a:buClr>
                <a:schemeClr val="dk1"/>
              </a:buClr>
              <a:buSzPts val="2800"/>
              <a:buFont typeface="Arial"/>
              <a:buNone/>
            </a:pPr>
            <a:endParaRPr lang="en-US" sz="2800" u="none" strike="noStrike" cap="small" dirty="0">
              <a:solidFill>
                <a:schemeClr val="dk1"/>
              </a:solidFill>
              <a:latin typeface="Montserrat SemiBold" pitchFamily="2" charset="77"/>
              <a:ea typeface="Calibri"/>
              <a:cs typeface="Calibri"/>
              <a:sym typeface="Calibri"/>
            </a:endParaRPr>
          </a:p>
        </p:txBody>
      </p:sp>
      <p:sp>
        <p:nvSpPr>
          <p:cNvPr id="86" name="Google Shape;86;p1"/>
          <p:cNvSpPr txBox="1"/>
          <p:nvPr/>
        </p:nvSpPr>
        <p:spPr>
          <a:xfrm>
            <a:off x="2956700" y="5020684"/>
            <a:ext cx="8912100" cy="594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800"/>
              <a:buFont typeface="Arial"/>
              <a:buNone/>
            </a:pPr>
            <a:r>
              <a:rPr lang="en-US" sz="2200" b="1" dirty="0">
                <a:solidFill>
                  <a:schemeClr val="dk1"/>
                </a:solidFill>
                <a:latin typeface="Montserrat SemiBold" pitchFamily="2" charset="77"/>
                <a:ea typeface="Calibri"/>
                <a:cs typeface="Calibri"/>
                <a:sym typeface="Calibri"/>
              </a:rPr>
              <a:t>11.01.2024</a:t>
            </a:r>
          </a:p>
        </p:txBody>
      </p:sp>
      <p:sp>
        <p:nvSpPr>
          <p:cNvPr id="87" name="Google Shape;87;p1"/>
          <p:cNvSpPr txBox="1"/>
          <p:nvPr/>
        </p:nvSpPr>
        <p:spPr>
          <a:xfrm>
            <a:off x="3701955" y="3674167"/>
            <a:ext cx="7421590" cy="594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800"/>
              <a:buFont typeface="Arial"/>
              <a:buNone/>
            </a:pPr>
            <a:r>
              <a:rPr lang="en-US" sz="2000" dirty="0">
                <a:solidFill>
                  <a:schemeClr val="dk1"/>
                </a:solidFill>
                <a:latin typeface="Montserrat Light" pitchFamily="2" charset="77"/>
                <a:ea typeface="Calibri"/>
                <a:cs typeface="Arial" panose="020B0604020202020204" pitchFamily="34" charset="0"/>
                <a:sym typeface="Calibri"/>
              </a:rPr>
              <a:t>Andrea Giusti, Emanuel </a:t>
            </a:r>
            <a:r>
              <a:rPr lang="en-US" sz="2000" dirty="0" err="1">
                <a:solidFill>
                  <a:schemeClr val="dk1"/>
                </a:solidFill>
                <a:latin typeface="Montserrat Light" pitchFamily="2" charset="77"/>
                <a:ea typeface="Calibri"/>
                <a:cs typeface="Arial" panose="020B0604020202020204" pitchFamily="34" charset="0"/>
                <a:sym typeface="Calibri"/>
              </a:rPr>
              <a:t>Castanho</a:t>
            </a:r>
            <a:endParaRPr lang="en-US" sz="2000" dirty="0">
              <a:solidFill>
                <a:schemeClr val="dk1"/>
              </a:solidFill>
              <a:latin typeface="Montserrat Light" pitchFamily="2" charset="77"/>
              <a:ea typeface="Calibri"/>
              <a:cs typeface="Arial" panose="020B0604020202020204" pitchFamily="34" charset="0"/>
              <a:sym typeface="Calibri"/>
            </a:endParaRPr>
          </a:p>
          <a:p>
            <a:pPr marL="0" marR="0" lvl="0" indent="0" algn="ctr" rtl="0">
              <a:lnSpc>
                <a:spcPct val="90000"/>
              </a:lnSpc>
              <a:spcBef>
                <a:spcPts val="0"/>
              </a:spcBef>
              <a:spcAft>
                <a:spcPts val="0"/>
              </a:spcAft>
              <a:buClr>
                <a:schemeClr val="dk1"/>
              </a:buClr>
              <a:buSzPts val="2800"/>
              <a:buFont typeface="Arial"/>
              <a:buNone/>
            </a:pPr>
            <a:r>
              <a:rPr lang="en-US" sz="2000" u="none" strike="noStrike" cap="none" dirty="0">
                <a:solidFill>
                  <a:schemeClr val="dk1"/>
                </a:solidFill>
                <a:latin typeface="Montserrat Light" pitchFamily="2" charset="77"/>
                <a:ea typeface="Calibri"/>
                <a:cs typeface="Arial" panose="020B0604020202020204" pitchFamily="34" charset="0"/>
                <a:sym typeface="Calibri"/>
              </a:rPr>
              <a:t>AIR Centre</a:t>
            </a:r>
            <a:endParaRPr sz="2000" u="none" strike="noStrike" cap="none" dirty="0">
              <a:solidFill>
                <a:schemeClr val="dk1"/>
              </a:solidFill>
              <a:latin typeface="Montserrat Light" pitchFamily="2" charset="77"/>
              <a:ea typeface="Calibri"/>
              <a:cs typeface="Arial" panose="020B0604020202020204" pitchFamily="34" charset="0"/>
              <a:sym typeface="Calibri"/>
            </a:endParaRPr>
          </a:p>
        </p:txBody>
      </p:sp>
      <p:sp>
        <p:nvSpPr>
          <p:cNvPr id="4" name="Google Shape;87;p1">
            <a:extLst>
              <a:ext uri="{FF2B5EF4-FFF2-40B4-BE49-F238E27FC236}">
                <a16:creationId xmlns:a16="http://schemas.microsoft.com/office/drawing/2014/main" id="{29CD17A6-ED26-453F-AC8C-520A5B1B2BEE}"/>
              </a:ext>
            </a:extLst>
          </p:cNvPr>
          <p:cNvSpPr txBox="1"/>
          <p:nvPr/>
        </p:nvSpPr>
        <p:spPr>
          <a:xfrm>
            <a:off x="2549882" y="458179"/>
            <a:ext cx="9318918" cy="594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800"/>
              <a:buFont typeface="Arial"/>
              <a:buNone/>
            </a:pPr>
            <a:r>
              <a:rPr lang="en-US" sz="2000" dirty="0" err="1">
                <a:solidFill>
                  <a:schemeClr val="dk1"/>
                </a:solidFill>
                <a:latin typeface="Montserrat Light" pitchFamily="2" charset="77"/>
                <a:ea typeface="Calibri"/>
                <a:cs typeface="Arial" panose="020B0604020202020204" pitchFamily="34" charset="0"/>
                <a:sym typeface="Calibri"/>
              </a:rPr>
              <a:t>JuliaEO</a:t>
            </a:r>
            <a:r>
              <a:rPr lang="en-US" sz="2000" dirty="0">
                <a:solidFill>
                  <a:schemeClr val="dk1"/>
                </a:solidFill>
                <a:latin typeface="Montserrat Light" pitchFamily="2" charset="77"/>
                <a:ea typeface="Calibri"/>
                <a:cs typeface="Arial" panose="020B0604020202020204" pitchFamily="34" charset="0"/>
                <a:sym typeface="Calibri"/>
              </a:rPr>
              <a:t> - Global Workshop on Earth Observation with Julia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22" name="Graphic 21" descr="Exit with solid fill">
            <a:hlinkClick r:id="rId3" action="ppaction://hlinksldjump"/>
            <a:extLst>
              <a:ext uri="{FF2B5EF4-FFF2-40B4-BE49-F238E27FC236}">
                <a16:creationId xmlns:a16="http://schemas.microsoft.com/office/drawing/2014/main" id="{23D86C10-E03B-2C5F-90F1-497506BBFE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00524" y="118748"/>
            <a:ext cx="502354" cy="502354"/>
          </a:xfrm>
          <a:prstGeom prst="rect">
            <a:avLst/>
          </a:prstGeom>
        </p:spPr>
      </p:pic>
      <p:pic>
        <p:nvPicPr>
          <p:cNvPr id="26" name="Google Shape;664;p7">
            <a:extLst>
              <a:ext uri="{FF2B5EF4-FFF2-40B4-BE49-F238E27FC236}">
                <a16:creationId xmlns:a16="http://schemas.microsoft.com/office/drawing/2014/main" id="{583C2C3E-060A-7F9F-8CE7-7683C90C83AD}"/>
              </a:ext>
            </a:extLst>
          </p:cNvPr>
          <p:cNvPicPr preferRelativeResize="0"/>
          <p:nvPr/>
        </p:nvPicPr>
        <p:blipFill rotWithShape="1">
          <a:blip r:embed="rId6">
            <a:alphaModFix/>
          </a:blip>
          <a:srcRect/>
          <a:stretch/>
        </p:blipFill>
        <p:spPr>
          <a:xfrm>
            <a:off x="7446247" y="1278275"/>
            <a:ext cx="4205454" cy="2872539"/>
          </a:xfrm>
          <a:prstGeom prst="rect">
            <a:avLst/>
          </a:prstGeom>
          <a:noFill/>
          <a:ln>
            <a:noFill/>
          </a:ln>
        </p:spPr>
      </p:pic>
      <p:sp>
        <p:nvSpPr>
          <p:cNvPr id="27" name="Google Shape;671;p7">
            <a:extLst>
              <a:ext uri="{FF2B5EF4-FFF2-40B4-BE49-F238E27FC236}">
                <a16:creationId xmlns:a16="http://schemas.microsoft.com/office/drawing/2014/main" id="{4CD2B079-330C-1E5D-2495-7E4689AE7FE9}"/>
              </a:ext>
            </a:extLst>
          </p:cNvPr>
          <p:cNvSpPr txBox="1"/>
          <p:nvPr/>
        </p:nvSpPr>
        <p:spPr>
          <a:xfrm>
            <a:off x="7315868" y="4173213"/>
            <a:ext cx="446621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dirty="0">
                <a:solidFill>
                  <a:schemeClr val="dk1"/>
                </a:solidFill>
                <a:latin typeface="Verdana"/>
                <a:ea typeface="Verdana"/>
                <a:cs typeface="Verdana"/>
                <a:sym typeface="Verdana"/>
              </a:rPr>
              <a:t>Ocean water </a:t>
            </a:r>
            <a:r>
              <a:rPr lang="en-GB" sz="1200" dirty="0">
                <a:solidFill>
                  <a:schemeClr val="dk1"/>
                </a:solidFill>
                <a:latin typeface="Verdana"/>
                <a:ea typeface="Verdana"/>
                <a:cs typeface="Verdana"/>
                <a:sym typeface="Verdana"/>
              </a:rPr>
              <a:t>– low reflectance</a:t>
            </a:r>
            <a:endParaRPr dirty="0"/>
          </a:p>
          <a:p>
            <a:pPr marL="0" marR="0" lvl="0" indent="0" algn="l" rtl="0">
              <a:spcBef>
                <a:spcPts val="0"/>
              </a:spcBef>
              <a:spcAft>
                <a:spcPts val="0"/>
              </a:spcAft>
              <a:buNone/>
            </a:pPr>
            <a:r>
              <a:rPr lang="en-GB" sz="1200" b="1" dirty="0">
                <a:solidFill>
                  <a:schemeClr val="dk1"/>
                </a:solidFill>
                <a:latin typeface="Verdana"/>
                <a:ea typeface="Verdana"/>
                <a:cs typeface="Verdana"/>
                <a:sym typeface="Verdana"/>
              </a:rPr>
              <a:t>Floating Plastics </a:t>
            </a:r>
            <a:r>
              <a:rPr lang="en-GB" sz="1200" dirty="0">
                <a:solidFill>
                  <a:schemeClr val="dk1"/>
                </a:solidFill>
                <a:latin typeface="Verdana"/>
                <a:ea typeface="Verdana"/>
                <a:cs typeface="Verdana"/>
                <a:sym typeface="Verdana"/>
              </a:rPr>
              <a:t>– high reflectance w/ flat spectrum</a:t>
            </a:r>
            <a:endParaRPr dirty="0"/>
          </a:p>
          <a:p>
            <a:pPr marL="0" marR="0" lvl="0" indent="0" algn="l" rtl="0">
              <a:spcBef>
                <a:spcPts val="0"/>
              </a:spcBef>
              <a:spcAft>
                <a:spcPts val="0"/>
              </a:spcAft>
              <a:buNone/>
            </a:pPr>
            <a:r>
              <a:rPr lang="en-GB" sz="1200" b="1" dirty="0">
                <a:solidFill>
                  <a:schemeClr val="dk1"/>
                </a:solidFill>
                <a:latin typeface="Verdana"/>
                <a:ea typeface="Verdana"/>
                <a:cs typeface="Verdana"/>
                <a:sym typeface="Verdana"/>
              </a:rPr>
              <a:t>Floating Vegetation </a:t>
            </a:r>
            <a:r>
              <a:rPr lang="en-GB" sz="1200" dirty="0">
                <a:solidFill>
                  <a:schemeClr val="dk1"/>
                </a:solidFill>
                <a:latin typeface="Verdana"/>
                <a:ea typeface="Verdana"/>
                <a:cs typeface="Verdana"/>
                <a:sym typeface="Verdana"/>
              </a:rPr>
              <a:t>– high reflectance w/ red edge</a:t>
            </a:r>
            <a:endParaRPr sz="1600" dirty="0">
              <a:solidFill>
                <a:schemeClr val="dk1"/>
              </a:solidFill>
              <a:latin typeface="Verdana"/>
              <a:ea typeface="Verdana"/>
              <a:cs typeface="Verdana"/>
              <a:sym typeface="Verdana"/>
            </a:endParaRPr>
          </a:p>
        </p:txBody>
      </p:sp>
      <p:sp>
        <p:nvSpPr>
          <p:cNvPr id="28" name="Content Placeholder 2">
            <a:extLst>
              <a:ext uri="{FF2B5EF4-FFF2-40B4-BE49-F238E27FC236}">
                <a16:creationId xmlns:a16="http://schemas.microsoft.com/office/drawing/2014/main" id="{D3ED9C07-3253-1545-2904-C28437EDC77D}"/>
              </a:ext>
            </a:extLst>
          </p:cNvPr>
          <p:cNvSpPr txBox="1">
            <a:spLocks/>
          </p:cNvSpPr>
          <p:nvPr/>
        </p:nvSpPr>
        <p:spPr>
          <a:xfrm>
            <a:off x="508481" y="1334711"/>
            <a:ext cx="5155422" cy="158238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sz="1400" dirty="0">
                <a:solidFill>
                  <a:schemeClr val="tx2">
                    <a:lumMod val="25000"/>
                  </a:schemeClr>
                </a:solidFill>
                <a:latin typeface="Montserrat Light" pitchFamily="2" charset="77"/>
              </a:rPr>
              <a:t>Different spectral signatures for ocean water, floating vegetation (e.g., sargassum, organic matter), floating plastics.</a:t>
            </a:r>
          </a:p>
          <a:p>
            <a:pPr marL="0" indent="0"/>
            <a:r>
              <a:rPr lang="en-US" sz="1400" dirty="0">
                <a:solidFill>
                  <a:schemeClr val="tx2">
                    <a:lumMod val="25000"/>
                  </a:schemeClr>
                </a:solidFill>
                <a:latin typeface="Montserrat Light" pitchFamily="2" charset="77"/>
              </a:rPr>
              <a:t>Machine learning techniques can help the discrimination of floating plastic debris from other features.</a:t>
            </a:r>
          </a:p>
        </p:txBody>
      </p:sp>
      <p:pic>
        <p:nvPicPr>
          <p:cNvPr id="29" name="Picture 28" descr="Map&#10;&#10;Description automatically generated">
            <a:extLst>
              <a:ext uri="{FF2B5EF4-FFF2-40B4-BE49-F238E27FC236}">
                <a16:creationId xmlns:a16="http://schemas.microsoft.com/office/drawing/2014/main" id="{150268C3-516D-C4DA-983B-5118EB45D6E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24950" y="3544592"/>
            <a:ext cx="2989710" cy="2982884"/>
          </a:xfrm>
          <a:prstGeom prst="rect">
            <a:avLst/>
          </a:prstGeom>
        </p:spPr>
      </p:pic>
      <p:pic>
        <p:nvPicPr>
          <p:cNvPr id="30" name="Picture 29">
            <a:extLst>
              <a:ext uri="{FF2B5EF4-FFF2-40B4-BE49-F238E27FC236}">
                <a16:creationId xmlns:a16="http://schemas.microsoft.com/office/drawing/2014/main" id="{F85BC6C5-B010-042A-FF89-FE5D4D24679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828957" y="2685914"/>
            <a:ext cx="1532639" cy="125498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picture containing outdoor, crater&#10;&#10;Description automatically generated">
            <a:extLst>
              <a:ext uri="{FF2B5EF4-FFF2-40B4-BE49-F238E27FC236}">
                <a16:creationId xmlns:a16="http://schemas.microsoft.com/office/drawing/2014/main" id="{8044C6B7-4344-23F8-43A5-52ECEB439E6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40299" y="3544592"/>
            <a:ext cx="2989710" cy="2982884"/>
          </a:xfrm>
          <a:prstGeom prst="rect">
            <a:avLst/>
          </a:prstGeom>
        </p:spPr>
      </p:pic>
      <p:pic>
        <p:nvPicPr>
          <p:cNvPr id="33" name="Picture 32" descr="Timeline&#10;&#10;Description automatically generated">
            <a:extLst>
              <a:ext uri="{FF2B5EF4-FFF2-40B4-BE49-F238E27FC236}">
                <a16:creationId xmlns:a16="http://schemas.microsoft.com/office/drawing/2014/main" id="{048BA9F1-630B-441B-F73E-14B0BEC0742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709601" y="5447991"/>
            <a:ext cx="1000977" cy="1079485"/>
          </a:xfrm>
          <a:prstGeom prst="rect">
            <a:avLst/>
          </a:prstGeom>
        </p:spPr>
      </p:pic>
    </p:spTree>
    <p:extLst>
      <p:ext uri="{BB962C8B-B14F-4D97-AF65-F5344CB8AC3E}">
        <p14:creationId xmlns:p14="http://schemas.microsoft.com/office/powerpoint/2010/main" val="420187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8" name="Rectangle 7">
            <a:extLst>
              <a:ext uri="{FF2B5EF4-FFF2-40B4-BE49-F238E27FC236}">
                <a16:creationId xmlns:a16="http://schemas.microsoft.com/office/drawing/2014/main" id="{97872C75-968A-0381-83E4-3540D35291E7}"/>
              </a:ext>
            </a:extLst>
          </p:cNvPr>
          <p:cNvSpPr/>
          <p:nvPr/>
        </p:nvSpPr>
        <p:spPr>
          <a:xfrm>
            <a:off x="9175531" y="6074979"/>
            <a:ext cx="2806262" cy="546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9" name="Google Shape;439;p38"/>
          <p:cNvSpPr txBox="1"/>
          <p:nvPr/>
        </p:nvSpPr>
        <p:spPr>
          <a:xfrm>
            <a:off x="506578" y="1828381"/>
            <a:ext cx="10773508" cy="830956"/>
          </a:xfrm>
          <a:prstGeom prst="rect">
            <a:avLst/>
          </a:prstGeom>
          <a:noFill/>
          <a:ln>
            <a:noFill/>
          </a:ln>
        </p:spPr>
        <p:txBody>
          <a:bodyPr spcFirstLastPara="1" wrap="square" lIns="91425" tIns="45700" rIns="91425" bIns="45700" anchor="t" anchorCtr="0">
            <a:spAutoFit/>
          </a:bodyPr>
          <a:lstStyle/>
          <a:p>
            <a:pPr marL="0" lvl="0" indent="0" algn="just" rtl="0">
              <a:spcBef>
                <a:spcPts val="0"/>
              </a:spcBef>
              <a:spcAft>
                <a:spcPts val="0"/>
              </a:spcAft>
              <a:buNone/>
            </a:pPr>
            <a:r>
              <a:rPr lang="en-US" sz="1600" b="1" dirty="0">
                <a:solidFill>
                  <a:schemeClr val="tx2">
                    <a:lumMod val="25000"/>
                  </a:schemeClr>
                </a:solidFill>
                <a:latin typeface="Montserrat Light" pitchFamily="2" charset="77"/>
                <a:ea typeface="Calibri"/>
                <a:cs typeface="Calibri"/>
                <a:sym typeface="Calibri"/>
              </a:rPr>
              <a:t>POS2IDON</a:t>
            </a:r>
            <a:r>
              <a:rPr lang="en-US" sz="1600" dirty="0">
                <a:solidFill>
                  <a:schemeClr val="tx2">
                    <a:lumMod val="25000"/>
                  </a:schemeClr>
                </a:solidFill>
                <a:latin typeface="Montserrat Light" pitchFamily="2" charset="77"/>
                <a:ea typeface="Calibri"/>
                <a:cs typeface="Calibri"/>
                <a:sym typeface="Calibri"/>
              </a:rPr>
              <a:t> is an open-source data pipeline based on Sentinel-2, developed by AIR Centre, for long-term analyses and monitoring of </a:t>
            </a:r>
            <a:r>
              <a:rPr lang="en-US" sz="1600" b="1" dirty="0">
                <a:solidFill>
                  <a:schemeClr val="tx2">
                    <a:lumMod val="25000"/>
                  </a:schemeClr>
                </a:solidFill>
                <a:latin typeface="Montserrat Light" pitchFamily="2" charset="77"/>
                <a:ea typeface="Calibri"/>
                <a:cs typeface="Calibri"/>
                <a:sym typeface="Calibri"/>
              </a:rPr>
              <a:t>suspected marine debris accumulations (&gt;10 m) </a:t>
            </a:r>
            <a:r>
              <a:rPr lang="en-US" sz="1600" dirty="0">
                <a:solidFill>
                  <a:schemeClr val="tx2">
                    <a:lumMod val="25000"/>
                  </a:schemeClr>
                </a:solidFill>
                <a:latin typeface="Montserrat Light" pitchFamily="2" charset="77"/>
                <a:ea typeface="Calibri"/>
                <a:cs typeface="Calibri"/>
                <a:sym typeface="Calibri"/>
              </a:rPr>
              <a:t>and </a:t>
            </a:r>
            <a:r>
              <a:rPr lang="en-US" sz="1600" b="1" dirty="0">
                <a:solidFill>
                  <a:schemeClr val="tx2">
                    <a:lumMod val="25000"/>
                  </a:schemeClr>
                </a:solidFill>
                <a:latin typeface="Montserrat Light" pitchFamily="2" charset="77"/>
                <a:ea typeface="Calibri"/>
                <a:cs typeface="Calibri"/>
                <a:sym typeface="Calibri"/>
              </a:rPr>
              <a:t>other ocean features</a:t>
            </a:r>
            <a:r>
              <a:rPr lang="en-US" sz="1600" dirty="0">
                <a:solidFill>
                  <a:schemeClr val="tx2">
                    <a:lumMod val="25000"/>
                  </a:schemeClr>
                </a:solidFill>
                <a:latin typeface="Montserrat Light" pitchFamily="2" charset="77"/>
                <a:ea typeface="Calibri"/>
                <a:cs typeface="Calibri"/>
                <a:sym typeface="Calibri"/>
              </a:rPr>
              <a:t>, such as floating organic material.</a:t>
            </a:r>
            <a:endParaRPr sz="1100" dirty="0">
              <a:solidFill>
                <a:schemeClr val="tx2">
                  <a:lumMod val="25000"/>
                </a:schemeClr>
              </a:solidFill>
              <a:latin typeface="Montserrat Light" pitchFamily="2" charset="77"/>
            </a:endParaRPr>
          </a:p>
        </p:txBody>
      </p:sp>
      <p:pic>
        <p:nvPicPr>
          <p:cNvPr id="441" name="Google Shape;441;p38"/>
          <p:cNvPicPr preferRelativeResize="0"/>
          <p:nvPr/>
        </p:nvPicPr>
        <p:blipFill>
          <a:blip r:embed="rId3">
            <a:alphaModFix/>
          </a:blip>
          <a:stretch>
            <a:fillRect/>
          </a:stretch>
        </p:blipFill>
        <p:spPr>
          <a:xfrm>
            <a:off x="4581248" y="4012965"/>
            <a:ext cx="1462200" cy="1462200"/>
          </a:xfrm>
          <a:prstGeom prst="rect">
            <a:avLst/>
          </a:prstGeom>
          <a:noFill/>
          <a:ln>
            <a:noFill/>
          </a:ln>
        </p:spPr>
      </p:pic>
      <p:pic>
        <p:nvPicPr>
          <p:cNvPr id="3" name="Picture 2" descr="Diagram&#10;&#10;Description automatically generated with medium confidence">
            <a:extLst>
              <a:ext uri="{FF2B5EF4-FFF2-40B4-BE49-F238E27FC236}">
                <a16:creationId xmlns:a16="http://schemas.microsoft.com/office/drawing/2014/main" id="{EA6958B5-23CE-A771-7E62-191EB7A657D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60969" y="2757695"/>
            <a:ext cx="2738439" cy="3863824"/>
          </a:xfrm>
          <a:prstGeom prst="rect">
            <a:avLst/>
          </a:prstGeom>
        </p:spPr>
      </p:pic>
      <p:sp>
        <p:nvSpPr>
          <p:cNvPr id="4" name="Rounded Rectangle 2">
            <a:extLst>
              <a:ext uri="{FF2B5EF4-FFF2-40B4-BE49-F238E27FC236}">
                <a16:creationId xmlns:a16="http://schemas.microsoft.com/office/drawing/2014/main" id="{207A30E8-C544-A737-F113-8EDC0E8BB85B}"/>
              </a:ext>
            </a:extLst>
          </p:cNvPr>
          <p:cNvSpPr/>
          <p:nvPr/>
        </p:nvSpPr>
        <p:spPr>
          <a:xfrm>
            <a:off x="6871217" y="2584035"/>
            <a:ext cx="4163826" cy="487775"/>
          </a:xfrm>
          <a:prstGeom prst="roundRect">
            <a:avLst/>
          </a:prstGeom>
          <a:solidFill>
            <a:srgbClr val="A8D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ontserrat" pitchFamily="2" charset="77"/>
              </a:rPr>
              <a:t>https://</a:t>
            </a:r>
            <a:r>
              <a:rPr lang="en-GB" dirty="0" err="1">
                <a:latin typeface="Montserrat" pitchFamily="2" charset="77"/>
              </a:rPr>
              <a:t>github.com</a:t>
            </a:r>
            <a:r>
              <a:rPr lang="en-GB" dirty="0">
                <a:latin typeface="Montserrat" pitchFamily="2" charset="77"/>
              </a:rPr>
              <a:t>/</a:t>
            </a:r>
            <a:r>
              <a:rPr lang="en-GB" dirty="0" err="1">
                <a:latin typeface="Montserrat" pitchFamily="2" charset="77"/>
              </a:rPr>
              <a:t>AIRCentre</a:t>
            </a:r>
            <a:r>
              <a:rPr lang="en-GB" dirty="0">
                <a:latin typeface="Montserrat" pitchFamily="2" charset="77"/>
              </a:rPr>
              <a:t>/POS2IDON</a:t>
            </a:r>
          </a:p>
        </p:txBody>
      </p:sp>
      <p:pic>
        <p:nvPicPr>
          <p:cNvPr id="5" name="Picture 4" descr="A screenshot of a computer screen&#10;&#10;Description automatically generated with medium confidence">
            <a:extLst>
              <a:ext uri="{FF2B5EF4-FFF2-40B4-BE49-F238E27FC236}">
                <a16:creationId xmlns:a16="http://schemas.microsoft.com/office/drawing/2014/main" id="{3A3F9978-6001-9208-DE54-4438E028672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26174" y="3191983"/>
            <a:ext cx="4653912" cy="3104169"/>
          </a:xfrm>
          <a:prstGeom prst="rect">
            <a:avLst/>
          </a:prstGeom>
        </p:spPr>
      </p:pic>
      <p:pic>
        <p:nvPicPr>
          <p:cNvPr id="7" name="Graphic 6" descr="Exit with solid fill">
            <a:hlinkClick r:id="rId6" action="ppaction://hlinksldjump"/>
            <a:extLst>
              <a:ext uri="{FF2B5EF4-FFF2-40B4-BE49-F238E27FC236}">
                <a16:creationId xmlns:a16="http://schemas.microsoft.com/office/drawing/2014/main" id="{8F59C5E8-3FBE-344C-A0DC-D422595916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00524" y="118748"/>
            <a:ext cx="502354" cy="502354"/>
          </a:xfrm>
          <a:prstGeom prst="rect">
            <a:avLst/>
          </a:prstGeom>
        </p:spPr>
      </p:pic>
      <p:sp>
        <p:nvSpPr>
          <p:cNvPr id="2" name="Title 1">
            <a:extLst>
              <a:ext uri="{FF2B5EF4-FFF2-40B4-BE49-F238E27FC236}">
                <a16:creationId xmlns:a16="http://schemas.microsoft.com/office/drawing/2014/main" id="{C013CB7D-3A00-C650-3410-B341445B3E87}"/>
              </a:ext>
            </a:extLst>
          </p:cNvPr>
          <p:cNvSpPr txBox="1">
            <a:spLocks/>
          </p:cNvSpPr>
          <p:nvPr/>
        </p:nvSpPr>
        <p:spPr>
          <a:xfrm>
            <a:off x="558064" y="1024315"/>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POS2IDON: Description</a:t>
            </a: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66" name="Rounded Rectangle 27">
            <a:extLst>
              <a:ext uri="{FF2B5EF4-FFF2-40B4-BE49-F238E27FC236}">
                <a16:creationId xmlns:a16="http://schemas.microsoft.com/office/drawing/2014/main" id="{0FC116A1-AF68-45B4-39C9-7C8992A4DAB9}"/>
              </a:ext>
            </a:extLst>
          </p:cNvPr>
          <p:cNvSpPr/>
          <p:nvPr/>
        </p:nvSpPr>
        <p:spPr>
          <a:xfrm>
            <a:off x="636789" y="4087810"/>
            <a:ext cx="8103810" cy="885600"/>
          </a:xfrm>
          <a:prstGeom prst="roundRect">
            <a:avLst/>
          </a:prstGeom>
          <a:solidFill>
            <a:srgbClr val="C66D55">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467" name="Title 1">
            <a:extLst>
              <a:ext uri="{FF2B5EF4-FFF2-40B4-BE49-F238E27FC236}">
                <a16:creationId xmlns:a16="http://schemas.microsoft.com/office/drawing/2014/main" id="{16CC321C-714B-280A-9022-91E35F7C63B7}"/>
              </a:ext>
            </a:extLst>
          </p:cNvPr>
          <p:cNvSpPr txBox="1">
            <a:spLocks/>
          </p:cNvSpPr>
          <p:nvPr/>
        </p:nvSpPr>
        <p:spPr>
          <a:xfrm>
            <a:off x="819546" y="1279526"/>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pic>
        <p:nvPicPr>
          <p:cNvPr id="468" name="Picture 467">
            <a:extLst>
              <a:ext uri="{FF2B5EF4-FFF2-40B4-BE49-F238E27FC236}">
                <a16:creationId xmlns:a16="http://schemas.microsoft.com/office/drawing/2014/main" id="{FB3B2360-B7C3-5F2C-20D6-6C628F3A73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0744" y="4242610"/>
            <a:ext cx="585366" cy="576000"/>
          </a:xfrm>
          <a:prstGeom prst="rect">
            <a:avLst/>
          </a:prstGeom>
        </p:spPr>
      </p:pic>
      <p:pic>
        <p:nvPicPr>
          <p:cNvPr id="469" name="Picture 468">
            <a:extLst>
              <a:ext uri="{FF2B5EF4-FFF2-40B4-BE49-F238E27FC236}">
                <a16:creationId xmlns:a16="http://schemas.microsoft.com/office/drawing/2014/main" id="{2B464374-77A8-C057-6A43-0E3887D1915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8000" b="95556" l="5778" r="92889">
                        <a14:foregroundMark x1="48444" y1="11111" x2="46667" y2="11556"/>
                        <a14:foregroundMark x1="48000" y1="8444" x2="48000" y2="8444"/>
                        <a14:foregroundMark x1="48889" y1="8444" x2="48889" y2="8444"/>
                        <a14:foregroundMark x1="89333" y1="49778" x2="90222" y2="51556"/>
                        <a14:foregroundMark x1="90667" y1="50667" x2="92889" y2="51556"/>
                        <a14:foregroundMark x1="30667" y1="64444" x2="29333" y2="68000"/>
                        <a14:foregroundMark x1="24889" y1="54667" x2="24000" y2="57778"/>
                        <a14:foregroundMark x1="81333" y1="74667" x2="81778" y2="72889"/>
                        <a14:foregroundMark x1="81333" y1="74222" x2="83111" y2="72444"/>
                        <a14:backgroundMark x1="3111" y1="53333" x2="3111" y2="53333"/>
                        <a14:backgroundMark x1="4889" y1="52889" x2="4889" y2="52889"/>
                        <a14:backgroundMark x1="4889" y1="52889" x2="1778" y2="53333"/>
                        <a14:backgroundMark x1="4444" y1="52444" x2="1778" y2="52889"/>
                        <a14:backgroundMark x1="5778" y1="52889" x2="2667" y2="52889"/>
                        <a14:backgroundMark x1="5333" y1="50667" x2="3111" y2="53333"/>
                        <a14:backgroundMark x1="7556" y1="52000" x2="4889" y2="52889"/>
                        <a14:backgroundMark x1="42222" y1="97778" x2="39111" y2="97333"/>
                        <a14:backgroundMark x1="82516" y1="73846" x2="82667" y2="74222"/>
                        <a14:backgroundMark x1="81778" y1="72000" x2="81943" y2="72412"/>
                      </a14:backgroundRemoval>
                    </a14:imgEffect>
                  </a14:imgLayer>
                </a14:imgProps>
              </a:ext>
              <a:ext uri="{28A0092B-C50C-407E-A947-70E740481C1C}">
                <a14:useLocalDpi xmlns:a14="http://schemas.microsoft.com/office/drawing/2010/main"/>
              </a:ext>
            </a:extLst>
          </a:blip>
          <a:stretch>
            <a:fillRect/>
          </a:stretch>
        </p:blipFill>
        <p:spPr>
          <a:xfrm>
            <a:off x="4400694" y="4115685"/>
            <a:ext cx="576000" cy="576000"/>
          </a:xfrm>
          <a:prstGeom prst="rect">
            <a:avLst/>
          </a:prstGeom>
        </p:spPr>
      </p:pic>
      <p:sp>
        <p:nvSpPr>
          <p:cNvPr id="470" name="TextBox 469">
            <a:extLst>
              <a:ext uri="{FF2B5EF4-FFF2-40B4-BE49-F238E27FC236}">
                <a16:creationId xmlns:a16="http://schemas.microsoft.com/office/drawing/2014/main" id="{114E69DF-F189-98C0-40D4-85C89DD85EB8}"/>
              </a:ext>
            </a:extLst>
          </p:cNvPr>
          <p:cNvSpPr txBox="1"/>
          <p:nvPr/>
        </p:nvSpPr>
        <p:spPr>
          <a:xfrm>
            <a:off x="3634820" y="4688615"/>
            <a:ext cx="2196435" cy="215444"/>
          </a:xfrm>
          <a:prstGeom prst="rect">
            <a:avLst/>
          </a:prstGeom>
          <a:noFill/>
        </p:spPr>
        <p:txBody>
          <a:bodyPr wrap="none" rtlCol="0">
            <a:spAutoFit/>
          </a:bodyPr>
          <a:lstStyle/>
          <a:p>
            <a:pPr>
              <a:buClrTx/>
              <a:buFontTx/>
              <a:buNone/>
            </a:pPr>
            <a:r>
              <a:rPr lang="en-GB" sz="800" b="1" kern="1200" dirty="0">
                <a:solidFill>
                  <a:srgbClr val="222222"/>
                </a:solidFill>
                <a:latin typeface="Montserrat" pitchFamily="2" charset="77"/>
                <a:ea typeface="+mn-ea"/>
                <a:cs typeface="+mn-cs"/>
              </a:rPr>
              <a:t>Copernicus Open Access Hub (COAH)</a:t>
            </a:r>
          </a:p>
        </p:txBody>
      </p:sp>
      <p:sp>
        <p:nvSpPr>
          <p:cNvPr id="471" name="TextBox 470">
            <a:extLst>
              <a:ext uri="{FF2B5EF4-FFF2-40B4-BE49-F238E27FC236}">
                <a16:creationId xmlns:a16="http://schemas.microsoft.com/office/drawing/2014/main" id="{411CF995-5E8C-CDE5-87B8-FF909E56E344}"/>
              </a:ext>
            </a:extLst>
          </p:cNvPr>
          <p:cNvSpPr txBox="1"/>
          <p:nvPr/>
        </p:nvSpPr>
        <p:spPr>
          <a:xfrm>
            <a:off x="6296522" y="4685536"/>
            <a:ext cx="2440092" cy="215444"/>
          </a:xfrm>
          <a:prstGeom prst="rect">
            <a:avLst/>
          </a:prstGeom>
          <a:noFill/>
        </p:spPr>
        <p:txBody>
          <a:bodyPr wrap="none" rtlCol="0">
            <a:spAutoFit/>
          </a:bodyPr>
          <a:lstStyle/>
          <a:p>
            <a:pPr>
              <a:buClrTx/>
              <a:buFontTx/>
              <a:buNone/>
            </a:pPr>
            <a:r>
              <a:rPr lang="en-GB" sz="800" b="1" kern="1200" dirty="0">
                <a:solidFill>
                  <a:srgbClr val="222222"/>
                </a:solidFill>
                <a:latin typeface="Montserrat" pitchFamily="2" charset="77"/>
                <a:ea typeface="+mn-ea"/>
                <a:cs typeface="+mn-cs"/>
              </a:rPr>
              <a:t>Copernicus Data Space Ecosystem (CDSE)</a:t>
            </a:r>
          </a:p>
        </p:txBody>
      </p:sp>
      <p:sp>
        <p:nvSpPr>
          <p:cNvPr id="472" name="Rounded Rectangle 25">
            <a:extLst>
              <a:ext uri="{FF2B5EF4-FFF2-40B4-BE49-F238E27FC236}">
                <a16:creationId xmlns:a16="http://schemas.microsoft.com/office/drawing/2014/main" id="{EEEE4CAB-6ABA-704D-94E5-EB844C481301}"/>
              </a:ext>
            </a:extLst>
          </p:cNvPr>
          <p:cNvSpPr/>
          <p:nvPr/>
        </p:nvSpPr>
        <p:spPr>
          <a:xfrm>
            <a:off x="682681" y="2539899"/>
            <a:ext cx="8049717" cy="887294"/>
          </a:xfrm>
          <a:prstGeom prst="roundRect">
            <a:avLst/>
          </a:prstGeom>
          <a:solidFill>
            <a:srgbClr val="45A049">
              <a:alpha val="5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pic>
        <p:nvPicPr>
          <p:cNvPr id="473" name="Graphic 472" descr="Daily calendar with solid fill">
            <a:extLst>
              <a:ext uri="{FF2B5EF4-FFF2-40B4-BE49-F238E27FC236}">
                <a16:creationId xmlns:a16="http://schemas.microsoft.com/office/drawing/2014/main" id="{F19D89F2-BB09-D2C3-15DC-2C1C392218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2436" y="2545109"/>
            <a:ext cx="576000" cy="576000"/>
          </a:xfrm>
          <a:prstGeom prst="rect">
            <a:avLst/>
          </a:prstGeom>
        </p:spPr>
      </p:pic>
      <p:pic>
        <p:nvPicPr>
          <p:cNvPr id="474" name="Graphic 473" descr="Map with pin with solid fill">
            <a:extLst>
              <a:ext uri="{FF2B5EF4-FFF2-40B4-BE49-F238E27FC236}">
                <a16:creationId xmlns:a16="http://schemas.microsoft.com/office/drawing/2014/main" id="{4AF84FC3-A046-1F0F-048F-C3F17CE3A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8582" y="2539899"/>
            <a:ext cx="579327" cy="579327"/>
          </a:xfrm>
          <a:prstGeom prst="rect">
            <a:avLst/>
          </a:prstGeom>
        </p:spPr>
      </p:pic>
      <p:pic>
        <p:nvPicPr>
          <p:cNvPr id="475" name="Graphic 474" descr="Key with solid fill">
            <a:extLst>
              <a:ext uri="{FF2B5EF4-FFF2-40B4-BE49-F238E27FC236}">
                <a16:creationId xmlns:a16="http://schemas.microsoft.com/office/drawing/2014/main" id="{902CF41B-7F7F-E7CA-3D14-4CDAE539D3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65726" y="2592992"/>
            <a:ext cx="576000" cy="576000"/>
          </a:xfrm>
          <a:prstGeom prst="rect">
            <a:avLst/>
          </a:prstGeom>
        </p:spPr>
      </p:pic>
      <p:sp>
        <p:nvSpPr>
          <p:cNvPr id="476" name="TextBox 475">
            <a:extLst>
              <a:ext uri="{FF2B5EF4-FFF2-40B4-BE49-F238E27FC236}">
                <a16:creationId xmlns:a16="http://schemas.microsoft.com/office/drawing/2014/main" id="{EEE62237-45C8-E4B7-529C-64189DD34410}"/>
              </a:ext>
            </a:extLst>
          </p:cNvPr>
          <p:cNvSpPr txBox="1"/>
          <p:nvPr/>
        </p:nvSpPr>
        <p:spPr>
          <a:xfrm>
            <a:off x="906315" y="3102690"/>
            <a:ext cx="1478566" cy="261610"/>
          </a:xfrm>
          <a:prstGeom prst="rect">
            <a:avLst/>
          </a:prstGeom>
          <a:noFill/>
        </p:spPr>
        <p:txBody>
          <a:bodyPr wrap="square" rtlCol="0">
            <a:spAutoFit/>
          </a:bodyPr>
          <a:lstStyle/>
          <a:p>
            <a:pPr algn="ctr">
              <a:buClrTx/>
              <a:buFontTx/>
              <a:buNone/>
            </a:pPr>
            <a:r>
              <a:rPr lang="en-GB" sz="1100" kern="1200" dirty="0">
                <a:solidFill>
                  <a:srgbClr val="222222"/>
                </a:solidFill>
                <a:latin typeface="Montserrat Medium" pitchFamily="2" charset="77"/>
                <a:ea typeface="+mn-ea"/>
                <a:cs typeface="+mn-cs"/>
              </a:rPr>
              <a:t>Region of Interest</a:t>
            </a:r>
          </a:p>
        </p:txBody>
      </p:sp>
      <p:sp>
        <p:nvSpPr>
          <p:cNvPr id="477" name="TextBox 476">
            <a:extLst>
              <a:ext uri="{FF2B5EF4-FFF2-40B4-BE49-F238E27FC236}">
                <a16:creationId xmlns:a16="http://schemas.microsoft.com/office/drawing/2014/main" id="{3B32BCE4-AA7A-8528-4198-6304C6246AC2}"/>
              </a:ext>
            </a:extLst>
          </p:cNvPr>
          <p:cNvSpPr txBox="1"/>
          <p:nvPr/>
        </p:nvSpPr>
        <p:spPr>
          <a:xfrm>
            <a:off x="3269500" y="3101652"/>
            <a:ext cx="1273974" cy="261610"/>
          </a:xfrm>
          <a:prstGeom prst="rect">
            <a:avLst/>
          </a:prstGeom>
          <a:noFill/>
        </p:spPr>
        <p:txBody>
          <a:bodyPr wrap="square" rtlCol="0">
            <a:spAutoFit/>
          </a:bodyPr>
          <a:lstStyle/>
          <a:p>
            <a:pPr algn="ctr">
              <a:buClrTx/>
              <a:buFontTx/>
              <a:buNone/>
            </a:pPr>
            <a:r>
              <a:rPr lang="en-GB" sz="1100" kern="1200" dirty="0">
                <a:solidFill>
                  <a:srgbClr val="222222"/>
                </a:solidFill>
                <a:latin typeface="Montserrat Medium" pitchFamily="2" charset="77"/>
                <a:ea typeface="+mn-ea"/>
                <a:cs typeface="+mn-cs"/>
              </a:rPr>
              <a:t>Sensing Period</a:t>
            </a:r>
          </a:p>
        </p:txBody>
      </p:sp>
      <p:sp>
        <p:nvSpPr>
          <p:cNvPr id="478" name="TextBox 477">
            <a:extLst>
              <a:ext uri="{FF2B5EF4-FFF2-40B4-BE49-F238E27FC236}">
                <a16:creationId xmlns:a16="http://schemas.microsoft.com/office/drawing/2014/main" id="{54F95957-EC5A-E355-76DC-F0E938FC4130}"/>
              </a:ext>
            </a:extLst>
          </p:cNvPr>
          <p:cNvSpPr txBox="1"/>
          <p:nvPr/>
        </p:nvSpPr>
        <p:spPr>
          <a:xfrm>
            <a:off x="5066029" y="3101652"/>
            <a:ext cx="1975394" cy="261610"/>
          </a:xfrm>
          <a:prstGeom prst="rect">
            <a:avLst/>
          </a:prstGeom>
          <a:noFill/>
        </p:spPr>
        <p:txBody>
          <a:bodyPr wrap="square" rtlCol="0">
            <a:spAutoFit/>
          </a:bodyPr>
          <a:lstStyle/>
          <a:p>
            <a:pPr algn="ctr">
              <a:buClrTx/>
              <a:buFontTx/>
              <a:buNone/>
            </a:pPr>
            <a:r>
              <a:rPr lang="en-GB" sz="1100" kern="1200" dirty="0">
                <a:solidFill>
                  <a:srgbClr val="222222"/>
                </a:solidFill>
                <a:latin typeface="Montserrat Medium" pitchFamily="2" charset="77"/>
                <a:ea typeface="+mn-ea"/>
                <a:cs typeface="+mn-cs"/>
              </a:rPr>
              <a:t>COAH/CDSE Credentials</a:t>
            </a:r>
          </a:p>
        </p:txBody>
      </p:sp>
      <p:sp>
        <p:nvSpPr>
          <p:cNvPr id="479" name="Rounded Rectangle 26">
            <a:extLst>
              <a:ext uri="{FF2B5EF4-FFF2-40B4-BE49-F238E27FC236}">
                <a16:creationId xmlns:a16="http://schemas.microsoft.com/office/drawing/2014/main" id="{02AD76E7-F5E6-B112-013D-56C9D1D8DD32}"/>
              </a:ext>
            </a:extLst>
          </p:cNvPr>
          <p:cNvSpPr/>
          <p:nvPr/>
        </p:nvSpPr>
        <p:spPr>
          <a:xfrm>
            <a:off x="9080714" y="2539899"/>
            <a:ext cx="1674340" cy="887294"/>
          </a:xfrm>
          <a:prstGeom prst="roundRect">
            <a:avLst/>
          </a:prstGeom>
          <a:solidFill>
            <a:srgbClr val="45A049">
              <a:alpha val="5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u="none" strike="noStrike" kern="1200" cap="none" spc="0" normalizeH="0" baseline="0" noProof="0" dirty="0">
                <a:ln>
                  <a:noFill/>
                </a:ln>
                <a:solidFill>
                  <a:srgbClr val="222222"/>
                </a:solidFill>
                <a:effectLst/>
                <a:uLnTx/>
                <a:uFillTx/>
                <a:latin typeface="Montserrat" pitchFamily="2" charset="77"/>
                <a:ea typeface="+mn-ea"/>
                <a:cs typeface="+mn-cs"/>
              </a:rPr>
              <a:t>User Inputs</a:t>
            </a:r>
          </a:p>
        </p:txBody>
      </p:sp>
      <p:sp>
        <p:nvSpPr>
          <p:cNvPr id="480" name="Rounded Rectangle 28">
            <a:extLst>
              <a:ext uri="{FF2B5EF4-FFF2-40B4-BE49-F238E27FC236}">
                <a16:creationId xmlns:a16="http://schemas.microsoft.com/office/drawing/2014/main" id="{2D21F9B4-CAD2-EC14-3FB1-A0D0E6C2B669}"/>
              </a:ext>
            </a:extLst>
          </p:cNvPr>
          <p:cNvSpPr/>
          <p:nvPr/>
        </p:nvSpPr>
        <p:spPr>
          <a:xfrm>
            <a:off x="9088915" y="4087810"/>
            <a:ext cx="1674340" cy="885600"/>
          </a:xfrm>
          <a:prstGeom prst="roundRect">
            <a:avLst/>
          </a:prstGeom>
          <a:solidFill>
            <a:srgbClr val="C66D55">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u="none" strike="noStrike" kern="1200" cap="none" spc="0" normalizeH="0" baseline="0" noProof="0" dirty="0">
                <a:ln>
                  <a:noFill/>
                </a:ln>
                <a:solidFill>
                  <a:srgbClr val="222222"/>
                </a:solidFill>
                <a:effectLst/>
                <a:uLnTx/>
                <a:uFillTx/>
                <a:latin typeface="Montserrat" pitchFamily="2" charset="77"/>
                <a:ea typeface="+mn-ea"/>
                <a:cs typeface="+mn-cs"/>
              </a:rPr>
              <a:t>Free Data Provider Platforms</a:t>
            </a:r>
          </a:p>
        </p:txBody>
      </p:sp>
      <p:pic>
        <p:nvPicPr>
          <p:cNvPr id="481" name="Picture 480">
            <a:extLst>
              <a:ext uri="{FF2B5EF4-FFF2-40B4-BE49-F238E27FC236}">
                <a16:creationId xmlns:a16="http://schemas.microsoft.com/office/drawing/2014/main" id="{527BA498-2E3A-A8E4-1B73-F3073A27179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45618" y="4145625"/>
            <a:ext cx="1349348" cy="576000"/>
          </a:xfrm>
          <a:prstGeom prst="rect">
            <a:avLst/>
          </a:prstGeom>
        </p:spPr>
      </p:pic>
      <p:sp>
        <p:nvSpPr>
          <p:cNvPr id="482" name="Rounded Rectangle 31">
            <a:extLst>
              <a:ext uri="{FF2B5EF4-FFF2-40B4-BE49-F238E27FC236}">
                <a16:creationId xmlns:a16="http://schemas.microsoft.com/office/drawing/2014/main" id="{0E0A7675-58DD-5351-E43E-ED2FD002EAD7}"/>
              </a:ext>
            </a:extLst>
          </p:cNvPr>
          <p:cNvSpPr/>
          <p:nvPr/>
        </p:nvSpPr>
        <p:spPr>
          <a:xfrm>
            <a:off x="636789" y="4973410"/>
            <a:ext cx="8103810" cy="885600"/>
          </a:xfrm>
          <a:prstGeom prst="roundRect">
            <a:avLst/>
          </a:prstGeom>
          <a:solidFill>
            <a:srgbClr val="CCB388">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
        <p:nvSpPr>
          <p:cNvPr id="483" name="Rounded Rectangle 33">
            <a:extLst>
              <a:ext uri="{FF2B5EF4-FFF2-40B4-BE49-F238E27FC236}">
                <a16:creationId xmlns:a16="http://schemas.microsoft.com/office/drawing/2014/main" id="{B8118A85-61CB-C62F-597B-D93E054C6FDE}"/>
              </a:ext>
            </a:extLst>
          </p:cNvPr>
          <p:cNvSpPr/>
          <p:nvPr/>
        </p:nvSpPr>
        <p:spPr>
          <a:xfrm>
            <a:off x="9088915" y="4973410"/>
            <a:ext cx="1674340" cy="885600"/>
          </a:xfrm>
          <a:prstGeom prst="roundRect">
            <a:avLst/>
          </a:prstGeom>
          <a:solidFill>
            <a:srgbClr val="CCB388">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u="none" strike="noStrike" kern="1200" cap="none" spc="0" normalizeH="0" baseline="0" noProof="0" dirty="0">
                <a:ln>
                  <a:noFill/>
                </a:ln>
                <a:solidFill>
                  <a:srgbClr val="222222"/>
                </a:solidFill>
                <a:effectLst/>
                <a:uLnTx/>
                <a:uFillTx/>
                <a:latin typeface="Montserrat" pitchFamily="2" charset="77"/>
                <a:ea typeface="+mn-ea"/>
                <a:cs typeface="+mn-cs"/>
              </a:rPr>
              <a:t>Python Interfaces</a:t>
            </a:r>
          </a:p>
        </p:txBody>
      </p:sp>
      <p:sp>
        <p:nvSpPr>
          <p:cNvPr id="484" name="TextBox 483">
            <a:extLst>
              <a:ext uri="{FF2B5EF4-FFF2-40B4-BE49-F238E27FC236}">
                <a16:creationId xmlns:a16="http://schemas.microsoft.com/office/drawing/2014/main" id="{18E16A6C-9FD6-03B1-CDE3-ED0785E145E9}"/>
              </a:ext>
            </a:extLst>
          </p:cNvPr>
          <p:cNvSpPr txBox="1"/>
          <p:nvPr/>
        </p:nvSpPr>
        <p:spPr>
          <a:xfrm>
            <a:off x="682681" y="5108433"/>
            <a:ext cx="2755100" cy="615553"/>
          </a:xfrm>
          <a:prstGeom prst="rect">
            <a:avLst/>
          </a:prstGeom>
          <a:noFill/>
        </p:spPr>
        <p:txBody>
          <a:bodyPr wrap="square" rtlCol="0">
            <a:spAutoFit/>
          </a:bodyPr>
          <a:lstStyle/>
          <a:p>
            <a:pPr algn="ctr">
              <a:buClrTx/>
              <a:buFontTx/>
              <a:buNone/>
            </a:pPr>
            <a:r>
              <a:rPr lang="en-GB" b="1" kern="1200" dirty="0" err="1">
                <a:solidFill>
                  <a:srgbClr val="222222"/>
                </a:solidFill>
                <a:latin typeface="Montserrat" pitchFamily="2" charset="77"/>
                <a:ea typeface="+mn-ea"/>
                <a:cs typeface="+mn-cs"/>
              </a:rPr>
              <a:t>FeLS</a:t>
            </a:r>
            <a:endParaRPr lang="en-GB" b="1" kern="1200" dirty="0">
              <a:solidFill>
                <a:srgbClr val="222222"/>
              </a:solidFill>
              <a:latin typeface="Montserrat" pitchFamily="2" charset="77"/>
              <a:ea typeface="+mn-ea"/>
              <a:cs typeface="+mn-cs"/>
            </a:endParaRPr>
          </a:p>
          <a:p>
            <a:pPr algn="ctr">
              <a:buClrTx/>
              <a:buFontTx/>
              <a:buNone/>
            </a:pPr>
            <a:r>
              <a:rPr lang="en-GB" sz="1000" kern="1200" dirty="0">
                <a:solidFill>
                  <a:srgbClr val="222222"/>
                </a:solidFill>
                <a:latin typeface="Montserrat" pitchFamily="2" charset="77"/>
                <a:ea typeface="+mn-ea"/>
                <a:cs typeface="+mn-cs"/>
              </a:rPr>
              <a:t>https://github.com/vascobnunes/</a:t>
            </a:r>
          </a:p>
          <a:p>
            <a:pPr algn="ctr">
              <a:buClrTx/>
              <a:buFontTx/>
              <a:buNone/>
            </a:pPr>
            <a:r>
              <a:rPr lang="en-GB" sz="1000" kern="1200" dirty="0" err="1">
                <a:solidFill>
                  <a:srgbClr val="222222"/>
                </a:solidFill>
                <a:latin typeface="Montserrat" pitchFamily="2" charset="77"/>
                <a:ea typeface="+mn-ea"/>
                <a:cs typeface="+mn-cs"/>
              </a:rPr>
              <a:t>fetchLandsatSentinelFromGoogleCloud</a:t>
            </a:r>
            <a:endParaRPr lang="en-GB" sz="1000" kern="1200" dirty="0">
              <a:solidFill>
                <a:srgbClr val="222222"/>
              </a:solidFill>
              <a:latin typeface="Montserrat" pitchFamily="2" charset="77"/>
              <a:ea typeface="+mn-ea"/>
              <a:cs typeface="+mn-cs"/>
            </a:endParaRPr>
          </a:p>
        </p:txBody>
      </p:sp>
      <p:sp>
        <p:nvSpPr>
          <p:cNvPr id="485" name="TextBox 484">
            <a:extLst>
              <a:ext uri="{FF2B5EF4-FFF2-40B4-BE49-F238E27FC236}">
                <a16:creationId xmlns:a16="http://schemas.microsoft.com/office/drawing/2014/main" id="{72C7A42E-660B-1357-A690-9D161C893237}"/>
              </a:ext>
            </a:extLst>
          </p:cNvPr>
          <p:cNvSpPr txBox="1"/>
          <p:nvPr/>
        </p:nvSpPr>
        <p:spPr>
          <a:xfrm>
            <a:off x="3611661" y="5108433"/>
            <a:ext cx="2154065" cy="630942"/>
          </a:xfrm>
          <a:prstGeom prst="rect">
            <a:avLst/>
          </a:prstGeom>
          <a:noFill/>
        </p:spPr>
        <p:txBody>
          <a:bodyPr wrap="square" rtlCol="0">
            <a:spAutoFit/>
          </a:bodyPr>
          <a:lstStyle/>
          <a:p>
            <a:pPr algn="ctr">
              <a:buClrTx/>
              <a:buFontTx/>
              <a:buNone/>
            </a:pPr>
            <a:r>
              <a:rPr lang="en-GB" b="1" kern="1200" dirty="0" err="1">
                <a:solidFill>
                  <a:srgbClr val="222222"/>
                </a:solidFill>
                <a:latin typeface="Montserrat" pitchFamily="2" charset="77"/>
                <a:ea typeface="+mn-ea"/>
                <a:cs typeface="+mn-cs"/>
              </a:rPr>
              <a:t>sentinelsat</a:t>
            </a:r>
            <a:endParaRPr lang="en-GB" b="1" kern="1200" dirty="0">
              <a:solidFill>
                <a:srgbClr val="222222"/>
              </a:solidFill>
              <a:latin typeface="Montserrat" pitchFamily="2" charset="77"/>
              <a:ea typeface="+mn-ea"/>
              <a:cs typeface="+mn-cs"/>
            </a:endParaRPr>
          </a:p>
          <a:p>
            <a:pPr algn="ctr">
              <a:buClrTx/>
              <a:buFontTx/>
              <a:buNone/>
            </a:pPr>
            <a:r>
              <a:rPr lang="en-GB" sz="1050" kern="1200" dirty="0">
                <a:solidFill>
                  <a:srgbClr val="222222"/>
                </a:solidFill>
                <a:latin typeface="Montserrat" pitchFamily="2" charset="77"/>
                <a:ea typeface="+mn-ea"/>
                <a:cs typeface="+mn-cs"/>
              </a:rPr>
              <a:t>https://</a:t>
            </a:r>
            <a:r>
              <a:rPr lang="en-GB" sz="1050" kern="1200" dirty="0" err="1">
                <a:solidFill>
                  <a:srgbClr val="222222"/>
                </a:solidFill>
                <a:latin typeface="Montserrat" pitchFamily="2" charset="77"/>
                <a:ea typeface="+mn-ea"/>
                <a:cs typeface="+mn-cs"/>
              </a:rPr>
              <a:t>github.com</a:t>
            </a:r>
            <a:r>
              <a:rPr lang="en-GB" sz="1050" kern="1200" dirty="0">
                <a:solidFill>
                  <a:srgbClr val="222222"/>
                </a:solidFill>
                <a:latin typeface="Montserrat" pitchFamily="2" charset="77"/>
                <a:ea typeface="+mn-ea"/>
                <a:cs typeface="+mn-cs"/>
              </a:rPr>
              <a:t>/</a:t>
            </a:r>
            <a:r>
              <a:rPr lang="en-GB" sz="1050" kern="1200" dirty="0" err="1">
                <a:solidFill>
                  <a:srgbClr val="222222"/>
                </a:solidFill>
                <a:latin typeface="Montserrat" pitchFamily="2" charset="77"/>
                <a:ea typeface="+mn-ea"/>
                <a:cs typeface="+mn-cs"/>
              </a:rPr>
              <a:t>sentinelsat</a:t>
            </a:r>
            <a:r>
              <a:rPr lang="en-GB" sz="1050" kern="1200" dirty="0">
                <a:solidFill>
                  <a:srgbClr val="222222"/>
                </a:solidFill>
                <a:latin typeface="Montserrat" pitchFamily="2" charset="77"/>
                <a:ea typeface="+mn-ea"/>
                <a:cs typeface="+mn-cs"/>
              </a:rPr>
              <a:t>/</a:t>
            </a:r>
            <a:r>
              <a:rPr lang="en-GB" sz="1050" kern="1200" dirty="0" err="1">
                <a:solidFill>
                  <a:srgbClr val="222222"/>
                </a:solidFill>
                <a:latin typeface="Montserrat" pitchFamily="2" charset="77"/>
                <a:ea typeface="+mn-ea"/>
                <a:cs typeface="+mn-cs"/>
              </a:rPr>
              <a:t>sentinelsat</a:t>
            </a:r>
            <a:endParaRPr lang="en-GB" sz="1050" kern="1200" dirty="0">
              <a:solidFill>
                <a:srgbClr val="222222"/>
              </a:solidFill>
              <a:latin typeface="Montserrat" pitchFamily="2" charset="77"/>
              <a:ea typeface="+mn-ea"/>
              <a:cs typeface="+mn-cs"/>
            </a:endParaRPr>
          </a:p>
        </p:txBody>
      </p:sp>
      <p:sp>
        <p:nvSpPr>
          <p:cNvPr id="486" name="TextBox 485">
            <a:extLst>
              <a:ext uri="{FF2B5EF4-FFF2-40B4-BE49-F238E27FC236}">
                <a16:creationId xmlns:a16="http://schemas.microsoft.com/office/drawing/2014/main" id="{E7D62E8D-C92C-55DF-D891-34EE1E19D2FA}"/>
              </a:ext>
            </a:extLst>
          </p:cNvPr>
          <p:cNvSpPr txBox="1"/>
          <p:nvPr/>
        </p:nvSpPr>
        <p:spPr>
          <a:xfrm>
            <a:off x="6484745" y="5108433"/>
            <a:ext cx="1871094" cy="630942"/>
          </a:xfrm>
          <a:prstGeom prst="rect">
            <a:avLst/>
          </a:prstGeom>
          <a:noFill/>
        </p:spPr>
        <p:txBody>
          <a:bodyPr wrap="square" rtlCol="0">
            <a:spAutoFit/>
          </a:bodyPr>
          <a:lstStyle/>
          <a:p>
            <a:pPr algn="ctr">
              <a:buClrTx/>
              <a:buFontTx/>
              <a:buNone/>
            </a:pPr>
            <a:r>
              <a:rPr lang="en-GB" b="1" kern="1200" dirty="0">
                <a:solidFill>
                  <a:srgbClr val="222222"/>
                </a:solidFill>
                <a:latin typeface="Montserrat" pitchFamily="2" charset="77"/>
                <a:ea typeface="+mn-ea"/>
                <a:cs typeface="+mn-cs"/>
              </a:rPr>
              <a:t>OData</a:t>
            </a:r>
          </a:p>
          <a:p>
            <a:pPr algn="ctr">
              <a:buClrTx/>
              <a:buFontTx/>
              <a:buNone/>
            </a:pPr>
            <a:r>
              <a:rPr lang="en-GB" sz="1050" kern="1200" dirty="0">
                <a:solidFill>
                  <a:srgbClr val="222222"/>
                </a:solidFill>
                <a:latin typeface="Montserrat" pitchFamily="2" charset="77"/>
                <a:ea typeface="+mn-ea"/>
                <a:cs typeface="+mn-cs"/>
              </a:rPr>
              <a:t>AIR Centre developed </a:t>
            </a:r>
          </a:p>
          <a:p>
            <a:pPr algn="ctr">
              <a:buClrTx/>
              <a:buFontTx/>
              <a:buNone/>
            </a:pPr>
            <a:r>
              <a:rPr lang="en-GB" sz="1050" kern="1200" dirty="0">
                <a:solidFill>
                  <a:srgbClr val="222222"/>
                </a:solidFill>
                <a:latin typeface="Montserrat" pitchFamily="2" charset="77"/>
                <a:ea typeface="+mn-ea"/>
                <a:cs typeface="+mn-cs"/>
              </a:rPr>
              <a:t>function based on OData</a:t>
            </a:r>
          </a:p>
        </p:txBody>
      </p:sp>
      <p:sp>
        <p:nvSpPr>
          <p:cNvPr id="487" name="Down Arrow 37">
            <a:extLst>
              <a:ext uri="{FF2B5EF4-FFF2-40B4-BE49-F238E27FC236}">
                <a16:creationId xmlns:a16="http://schemas.microsoft.com/office/drawing/2014/main" id="{B4E516D7-1693-85C6-17D3-12C8E6FA511C}"/>
              </a:ext>
            </a:extLst>
          </p:cNvPr>
          <p:cNvSpPr/>
          <p:nvPr/>
        </p:nvSpPr>
        <p:spPr>
          <a:xfrm>
            <a:off x="4540836" y="3567218"/>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488" name="TextBox 487">
            <a:extLst>
              <a:ext uri="{FF2B5EF4-FFF2-40B4-BE49-F238E27FC236}">
                <a16:creationId xmlns:a16="http://schemas.microsoft.com/office/drawing/2014/main" id="{EDDE01C7-FC98-FDBC-1AD9-B471620DE4DC}"/>
              </a:ext>
            </a:extLst>
          </p:cNvPr>
          <p:cNvSpPr txBox="1"/>
          <p:nvPr/>
        </p:nvSpPr>
        <p:spPr>
          <a:xfrm>
            <a:off x="4947798" y="3590151"/>
            <a:ext cx="2159566" cy="276999"/>
          </a:xfrm>
          <a:prstGeom prst="rect">
            <a:avLst/>
          </a:prstGeom>
          <a:noFill/>
        </p:spPr>
        <p:txBody>
          <a:bodyPr wrap="none" rtlCol="0">
            <a:spAutoFit/>
          </a:bodyPr>
          <a:lstStyle/>
          <a:p>
            <a:pPr>
              <a:buClrTx/>
              <a:buFontTx/>
              <a:buNone/>
            </a:pPr>
            <a:r>
              <a:rPr lang="en-GB" sz="1200" kern="1200" dirty="0">
                <a:solidFill>
                  <a:srgbClr val="222222"/>
                </a:solidFill>
                <a:latin typeface="Montserrat Light" pitchFamily="2" charset="77"/>
                <a:ea typeface="+mn-ea"/>
                <a:cs typeface="+mn-cs"/>
              </a:rPr>
              <a:t>Search Sentinel-2 Level 1C</a:t>
            </a:r>
          </a:p>
        </p:txBody>
      </p:sp>
      <p:sp>
        <p:nvSpPr>
          <p:cNvPr id="489" name="Down Arrow 39">
            <a:extLst>
              <a:ext uri="{FF2B5EF4-FFF2-40B4-BE49-F238E27FC236}">
                <a16:creationId xmlns:a16="http://schemas.microsoft.com/office/drawing/2014/main" id="{D30FDDB7-C35E-5B56-558B-1D22DAEF39A4}"/>
              </a:ext>
            </a:extLst>
          </p:cNvPr>
          <p:cNvSpPr/>
          <p:nvPr/>
        </p:nvSpPr>
        <p:spPr>
          <a:xfrm>
            <a:off x="4540836" y="6053419"/>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490" name="TextBox 489">
            <a:extLst>
              <a:ext uri="{FF2B5EF4-FFF2-40B4-BE49-F238E27FC236}">
                <a16:creationId xmlns:a16="http://schemas.microsoft.com/office/drawing/2014/main" id="{E9BDD2A6-0314-5515-481F-DF10D9BFEB49}"/>
              </a:ext>
            </a:extLst>
          </p:cNvPr>
          <p:cNvSpPr txBox="1"/>
          <p:nvPr/>
        </p:nvSpPr>
        <p:spPr>
          <a:xfrm>
            <a:off x="4976694" y="6053419"/>
            <a:ext cx="1709122" cy="276999"/>
          </a:xfrm>
          <a:prstGeom prst="rect">
            <a:avLst/>
          </a:prstGeom>
          <a:noFill/>
        </p:spPr>
        <p:txBody>
          <a:bodyPr wrap="none" rtlCol="0">
            <a:spAutoFit/>
          </a:bodyPr>
          <a:lstStyle/>
          <a:p>
            <a:pPr>
              <a:buClrTx/>
              <a:buFontTx/>
              <a:buNone/>
            </a:pPr>
            <a:r>
              <a:rPr lang="en-GB" sz="1200" kern="1200" dirty="0">
                <a:solidFill>
                  <a:srgbClr val="222222"/>
                </a:solidFill>
                <a:latin typeface="Montserrat Light" pitchFamily="2" charset="77"/>
                <a:ea typeface="+mn-ea"/>
                <a:cs typeface="+mn-cs"/>
              </a:rPr>
              <a:t>Download Products</a:t>
            </a:r>
          </a:p>
        </p:txBody>
      </p:sp>
      <p:pic>
        <p:nvPicPr>
          <p:cNvPr id="493" name="Graphic 492" descr="Miscellaneous with solid fill">
            <a:extLst>
              <a:ext uri="{FF2B5EF4-FFF2-40B4-BE49-F238E27FC236}">
                <a16:creationId xmlns:a16="http://schemas.microsoft.com/office/drawing/2014/main" id="{744FBE46-6381-0198-0231-6D383CCB69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53902" y="2613527"/>
            <a:ext cx="576000" cy="576000"/>
          </a:xfrm>
          <a:prstGeom prst="rect">
            <a:avLst/>
          </a:prstGeom>
        </p:spPr>
      </p:pic>
      <p:sp>
        <p:nvSpPr>
          <p:cNvPr id="494" name="TextBox 493">
            <a:extLst>
              <a:ext uri="{FF2B5EF4-FFF2-40B4-BE49-F238E27FC236}">
                <a16:creationId xmlns:a16="http://schemas.microsoft.com/office/drawing/2014/main" id="{E24679F0-1158-5128-3E10-6B251E4F41AB}"/>
              </a:ext>
            </a:extLst>
          </p:cNvPr>
          <p:cNvSpPr txBox="1"/>
          <p:nvPr/>
        </p:nvSpPr>
        <p:spPr>
          <a:xfrm>
            <a:off x="7762929" y="3096439"/>
            <a:ext cx="728808" cy="261610"/>
          </a:xfrm>
          <a:prstGeom prst="rect">
            <a:avLst/>
          </a:prstGeom>
          <a:noFill/>
        </p:spPr>
        <p:txBody>
          <a:bodyPr wrap="square" rtlCol="0">
            <a:spAutoFit/>
          </a:bodyPr>
          <a:lstStyle/>
          <a:p>
            <a:pPr algn="ctr">
              <a:buClrTx/>
              <a:buFontTx/>
              <a:buNone/>
            </a:pPr>
            <a:r>
              <a:rPr lang="en-GB" sz="1100" kern="1200" dirty="0">
                <a:solidFill>
                  <a:srgbClr val="222222"/>
                </a:solidFill>
                <a:latin typeface="Montserrat Medium" pitchFamily="2" charset="77"/>
                <a:ea typeface="+mn-ea"/>
                <a:cs typeface="+mn-cs"/>
              </a:rPr>
              <a:t>Other</a:t>
            </a:r>
          </a:p>
        </p:txBody>
      </p:sp>
      <p:sp>
        <p:nvSpPr>
          <p:cNvPr id="503" name="Title 1">
            <a:extLst>
              <a:ext uri="{FF2B5EF4-FFF2-40B4-BE49-F238E27FC236}">
                <a16:creationId xmlns:a16="http://schemas.microsoft.com/office/drawing/2014/main" id="{199E8B73-CB3A-F5AC-4706-2FF7FDA2FE2B}"/>
              </a:ext>
            </a:extLst>
          </p:cNvPr>
          <p:cNvSpPr txBox="1">
            <a:spLocks/>
          </p:cNvSpPr>
          <p:nvPr/>
        </p:nvSpPr>
        <p:spPr>
          <a:xfrm>
            <a:off x="1342455" y="1973034"/>
            <a:ext cx="6692476" cy="4442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u="none" strike="noStrike" kern="1200" cap="none" spc="0" normalizeH="0" baseline="0" noProof="0" dirty="0">
                <a:ln>
                  <a:noFill/>
                </a:ln>
                <a:solidFill>
                  <a:schemeClr val="tx2">
                    <a:lumMod val="25000"/>
                  </a:schemeClr>
                </a:solidFill>
                <a:effectLst/>
                <a:uLnTx/>
                <a:uFillTx/>
                <a:latin typeface="Montserrat SemiBold" pitchFamily="2" charset="77"/>
              </a:rPr>
              <a:t>Search and Download</a:t>
            </a:r>
          </a:p>
        </p:txBody>
      </p:sp>
      <p:pic>
        <p:nvPicPr>
          <p:cNvPr id="3" name="Graphic 2" descr="Exit with solid fill">
            <a:hlinkClick r:id="rId15" action="ppaction://hlinksldjump"/>
            <a:extLst>
              <a:ext uri="{FF2B5EF4-FFF2-40B4-BE49-F238E27FC236}">
                <a16:creationId xmlns:a16="http://schemas.microsoft.com/office/drawing/2014/main" id="{F2DA8A97-7653-6C40-108C-702BB15577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400524" y="118748"/>
            <a:ext cx="502354" cy="502354"/>
          </a:xfrm>
          <a:prstGeom prst="rect">
            <a:avLst/>
          </a:prstGeom>
        </p:spPr>
      </p:pic>
      <p:sp>
        <p:nvSpPr>
          <p:cNvPr id="4" name="Title 1">
            <a:extLst>
              <a:ext uri="{FF2B5EF4-FFF2-40B4-BE49-F238E27FC236}">
                <a16:creationId xmlns:a16="http://schemas.microsoft.com/office/drawing/2014/main" id="{CE22F948-25F1-6847-5954-F792F127469C}"/>
              </a:ext>
            </a:extLst>
          </p:cNvPr>
          <p:cNvSpPr txBox="1">
            <a:spLocks/>
          </p:cNvSpPr>
          <p:nvPr/>
        </p:nvSpPr>
        <p:spPr>
          <a:xfrm>
            <a:off x="558064" y="1024315"/>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POS2IDON: Description</a:t>
            </a: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spTree>
    <p:extLst>
      <p:ext uri="{BB962C8B-B14F-4D97-AF65-F5344CB8AC3E}">
        <p14:creationId xmlns:p14="http://schemas.microsoft.com/office/powerpoint/2010/main" val="411001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03" name="Down Arrow 11">
            <a:extLst>
              <a:ext uri="{FF2B5EF4-FFF2-40B4-BE49-F238E27FC236}">
                <a16:creationId xmlns:a16="http://schemas.microsoft.com/office/drawing/2014/main" id="{912BD6A6-63BA-12CB-F50C-8083C6612BF7}"/>
              </a:ext>
            </a:extLst>
          </p:cNvPr>
          <p:cNvSpPr/>
          <p:nvPr/>
        </p:nvSpPr>
        <p:spPr>
          <a:xfrm>
            <a:off x="5068806" y="2620555"/>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410" name="Rounded Rectangle 23">
            <a:extLst>
              <a:ext uri="{FF2B5EF4-FFF2-40B4-BE49-F238E27FC236}">
                <a16:creationId xmlns:a16="http://schemas.microsoft.com/office/drawing/2014/main" id="{AF831CF2-332A-B5ED-A168-E42B5F20A0E0}"/>
              </a:ext>
            </a:extLst>
          </p:cNvPr>
          <p:cNvSpPr/>
          <p:nvPr/>
        </p:nvSpPr>
        <p:spPr>
          <a:xfrm>
            <a:off x="1258784" y="3259736"/>
            <a:ext cx="7790675" cy="1545169"/>
          </a:xfrm>
          <a:prstGeom prst="roundRect">
            <a:avLst/>
          </a:prstGeom>
          <a:solidFill>
            <a:srgbClr val="C66D55">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411" name="Rounded Rectangle 24">
            <a:extLst>
              <a:ext uri="{FF2B5EF4-FFF2-40B4-BE49-F238E27FC236}">
                <a16:creationId xmlns:a16="http://schemas.microsoft.com/office/drawing/2014/main" id="{F13B678E-0345-7D73-93CB-9B43937CBEEB}"/>
              </a:ext>
            </a:extLst>
          </p:cNvPr>
          <p:cNvSpPr/>
          <p:nvPr/>
        </p:nvSpPr>
        <p:spPr>
          <a:xfrm>
            <a:off x="9390058" y="3259736"/>
            <a:ext cx="1674340" cy="1545169"/>
          </a:xfrm>
          <a:prstGeom prst="roundRect">
            <a:avLst/>
          </a:prstGeom>
          <a:solidFill>
            <a:srgbClr val="C66D55">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u="none" strike="noStrike" kern="1200" cap="none" spc="0" normalizeH="0" baseline="0" noProof="0" dirty="0">
                <a:ln>
                  <a:noFill/>
                </a:ln>
                <a:solidFill>
                  <a:srgbClr val="222222"/>
                </a:solidFill>
                <a:effectLst/>
                <a:uLnTx/>
                <a:uFillTx/>
                <a:latin typeface="Montserrat Medium" pitchFamily="2" charset="77"/>
                <a:ea typeface="+mn-ea"/>
                <a:cs typeface="+mn-cs"/>
              </a:rPr>
              <a:t>ACOLITE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u="none" strike="noStrike" kern="1200" cap="none" spc="0" normalizeH="0" baseline="0" noProof="0" dirty="0">
                <a:ln>
                  <a:noFill/>
                </a:ln>
                <a:solidFill>
                  <a:srgbClr val="222222"/>
                </a:solidFill>
                <a:effectLst/>
                <a:uLnTx/>
                <a:uFillTx/>
                <a:latin typeface="Montserrat Light" pitchFamily="2" charset="77"/>
                <a:ea typeface="+mn-ea"/>
                <a:cs typeface="+mn-cs"/>
              </a:rPr>
              <a:t>https://github.com/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u="none" strike="noStrike" kern="1200" cap="none" spc="0" normalizeH="0" baseline="0" noProof="0" dirty="0" err="1">
                <a:ln>
                  <a:noFill/>
                </a:ln>
                <a:solidFill>
                  <a:srgbClr val="222222"/>
                </a:solidFill>
                <a:effectLst/>
                <a:uLnTx/>
                <a:uFillTx/>
                <a:latin typeface="Montserrat Light" pitchFamily="2" charset="77"/>
                <a:ea typeface="+mn-ea"/>
                <a:cs typeface="+mn-cs"/>
              </a:rPr>
              <a:t>acolite</a:t>
            </a:r>
            <a:r>
              <a:rPr kumimoji="0" lang="en-GB" sz="900" u="none" strike="noStrike" kern="1200" cap="none" spc="0" normalizeH="0" baseline="0" noProof="0" dirty="0">
                <a:ln>
                  <a:noFill/>
                </a:ln>
                <a:solidFill>
                  <a:srgbClr val="222222"/>
                </a:solidFill>
                <a:effectLst/>
                <a:uLnTx/>
                <a:uFillTx/>
                <a:latin typeface="Montserrat Light" pitchFamily="2" charset="77"/>
                <a:ea typeface="+mn-ea"/>
                <a:cs typeface="+mn-cs"/>
              </a:rPr>
              <a:t>/</a:t>
            </a:r>
            <a:r>
              <a:rPr kumimoji="0" lang="en-GB" sz="900" u="none" strike="noStrike" kern="1200" cap="none" spc="0" normalizeH="0" baseline="0" noProof="0" dirty="0" err="1">
                <a:ln>
                  <a:noFill/>
                </a:ln>
                <a:solidFill>
                  <a:srgbClr val="222222"/>
                </a:solidFill>
                <a:effectLst/>
                <a:uLnTx/>
                <a:uFillTx/>
                <a:latin typeface="Montserrat Light" pitchFamily="2" charset="77"/>
                <a:ea typeface="+mn-ea"/>
                <a:cs typeface="+mn-cs"/>
              </a:rPr>
              <a:t>acolite</a:t>
            </a:r>
            <a:endParaRPr kumimoji="0" lang="en-GB" sz="900" u="none" strike="noStrike" kern="1200" cap="none" spc="0" normalizeH="0" baseline="0" noProof="0" dirty="0">
              <a:ln>
                <a:noFill/>
              </a:ln>
              <a:solidFill>
                <a:srgbClr val="222222"/>
              </a:solidFill>
              <a:effectLst/>
              <a:uLnTx/>
              <a:uFillTx/>
              <a:latin typeface="Montserrat Light" pitchFamily="2" charset="77"/>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u="none" strike="noStrike" kern="1200" cap="none" spc="0" normalizeH="0" baseline="0" noProof="0" dirty="0">
              <a:ln>
                <a:noFill/>
              </a:ln>
              <a:solidFill>
                <a:srgbClr val="222222"/>
              </a:solidFill>
              <a:effectLst/>
              <a:uLnTx/>
              <a:uFillTx/>
              <a:latin typeface="Montserrat Light" pitchFamily="2" charset="77"/>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u="none" strike="noStrike" kern="1200" cap="none" spc="0" normalizeH="0" baseline="0" noProof="0" dirty="0">
                <a:ln>
                  <a:noFill/>
                </a:ln>
                <a:solidFill>
                  <a:srgbClr val="222222"/>
                </a:solidFill>
                <a:effectLst/>
                <a:uLnTx/>
                <a:uFillTx/>
                <a:latin typeface="Montserrat Light" pitchFamily="2" charset="77"/>
                <a:ea typeface="+mn-ea"/>
                <a:cs typeface="+mn-cs"/>
              </a:rPr>
              <a:t>Includes specific inputs that can be changed by more advanced users inside the workflow .</a:t>
            </a:r>
            <a:r>
              <a:rPr kumimoji="0" lang="en-GB" sz="900" u="none" strike="noStrike" kern="1200" cap="none" spc="0" normalizeH="0" baseline="0" noProof="0" dirty="0" err="1">
                <a:ln>
                  <a:noFill/>
                </a:ln>
                <a:solidFill>
                  <a:srgbClr val="222222"/>
                </a:solidFill>
                <a:effectLst/>
                <a:uLnTx/>
                <a:uFillTx/>
                <a:latin typeface="Montserrat Light" pitchFamily="2" charset="77"/>
                <a:ea typeface="+mn-ea"/>
                <a:cs typeface="+mn-cs"/>
              </a:rPr>
              <a:t>py</a:t>
            </a:r>
            <a:r>
              <a:rPr kumimoji="0" lang="en-GB" sz="900" u="none" strike="noStrike" kern="1200" cap="none" spc="0" normalizeH="0" baseline="0" noProof="0" dirty="0">
                <a:ln>
                  <a:noFill/>
                </a:ln>
                <a:solidFill>
                  <a:srgbClr val="222222"/>
                </a:solidFill>
                <a:effectLst/>
                <a:uLnTx/>
                <a:uFillTx/>
                <a:latin typeface="Montserrat Light" pitchFamily="2" charset="77"/>
                <a:ea typeface="+mn-ea"/>
                <a:cs typeface="+mn-cs"/>
              </a:rPr>
              <a:t> file</a:t>
            </a:r>
          </a:p>
        </p:txBody>
      </p:sp>
      <p:sp>
        <p:nvSpPr>
          <p:cNvPr id="412" name="Down Arrow 25">
            <a:extLst>
              <a:ext uri="{FF2B5EF4-FFF2-40B4-BE49-F238E27FC236}">
                <a16:creationId xmlns:a16="http://schemas.microsoft.com/office/drawing/2014/main" id="{6E7E8E89-9623-9B00-2E64-6BC457A6DD6D}"/>
              </a:ext>
            </a:extLst>
          </p:cNvPr>
          <p:cNvSpPr/>
          <p:nvPr/>
        </p:nvSpPr>
        <p:spPr>
          <a:xfrm>
            <a:off x="5068806" y="5135039"/>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427" name="TextBox 426">
            <a:extLst>
              <a:ext uri="{FF2B5EF4-FFF2-40B4-BE49-F238E27FC236}">
                <a16:creationId xmlns:a16="http://schemas.microsoft.com/office/drawing/2014/main" id="{B47E25D7-F35B-AFEF-3080-88593A3E12E5}"/>
              </a:ext>
            </a:extLst>
          </p:cNvPr>
          <p:cNvSpPr txBox="1"/>
          <p:nvPr/>
        </p:nvSpPr>
        <p:spPr>
          <a:xfrm>
            <a:off x="1543667" y="3305717"/>
            <a:ext cx="2215671" cy="338554"/>
          </a:xfrm>
          <a:prstGeom prst="rect">
            <a:avLst/>
          </a:prstGeom>
          <a:noFill/>
        </p:spPr>
        <p:txBody>
          <a:bodyPr wrap="none" rtlCol="0">
            <a:spAutoFit/>
          </a:bodyPr>
          <a:lstStyle/>
          <a:p>
            <a:pPr>
              <a:buClrTx/>
              <a:buFontTx/>
              <a:buNone/>
            </a:pPr>
            <a:r>
              <a:rPr lang="en-GB" sz="1600" kern="1200" dirty="0">
                <a:solidFill>
                  <a:srgbClr val="222222"/>
                </a:solidFill>
                <a:latin typeface="Montserrat" pitchFamily="2" charset="77"/>
                <a:ea typeface="+mn-ea"/>
                <a:cs typeface="+mn-cs"/>
              </a:rPr>
              <a:t>Top of Atmosphere</a:t>
            </a:r>
          </a:p>
        </p:txBody>
      </p:sp>
      <p:sp>
        <p:nvSpPr>
          <p:cNvPr id="428" name="TextBox 427">
            <a:extLst>
              <a:ext uri="{FF2B5EF4-FFF2-40B4-BE49-F238E27FC236}">
                <a16:creationId xmlns:a16="http://schemas.microsoft.com/office/drawing/2014/main" id="{02A923F3-BA6F-5DBD-FA3F-4B24F237DC9E}"/>
              </a:ext>
            </a:extLst>
          </p:cNvPr>
          <p:cNvSpPr txBox="1"/>
          <p:nvPr/>
        </p:nvSpPr>
        <p:spPr>
          <a:xfrm>
            <a:off x="4895378" y="3305717"/>
            <a:ext cx="3544560" cy="338554"/>
          </a:xfrm>
          <a:prstGeom prst="rect">
            <a:avLst/>
          </a:prstGeom>
          <a:noFill/>
        </p:spPr>
        <p:txBody>
          <a:bodyPr wrap="none" rtlCol="0">
            <a:spAutoFit/>
          </a:bodyPr>
          <a:lstStyle/>
          <a:p>
            <a:pPr>
              <a:buClrTx/>
              <a:buFontTx/>
              <a:buNone/>
            </a:pPr>
            <a:r>
              <a:rPr lang="en-GB" sz="1600" kern="1200" dirty="0">
                <a:solidFill>
                  <a:srgbClr val="222222"/>
                </a:solidFill>
                <a:latin typeface="Montserrat" pitchFamily="2" charset="77"/>
                <a:ea typeface="+mn-ea"/>
                <a:cs typeface="+mn-cs"/>
              </a:rPr>
              <a:t>Rayleigh Atmospheric Corrected</a:t>
            </a:r>
          </a:p>
        </p:txBody>
      </p:sp>
      <p:pic>
        <p:nvPicPr>
          <p:cNvPr id="429" name="Picture 428" descr="A jellyfish in the water&#10;&#10;Description automatically generated with low confidence">
            <a:extLst>
              <a:ext uri="{FF2B5EF4-FFF2-40B4-BE49-F238E27FC236}">
                <a16:creationId xmlns:a16="http://schemas.microsoft.com/office/drawing/2014/main" id="{A89B187E-49CF-6A95-2E56-5298C812299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14777" y="3659474"/>
            <a:ext cx="1936718" cy="968359"/>
          </a:xfrm>
          <a:prstGeom prst="roundRect">
            <a:avLst/>
          </a:prstGeom>
          <a:effectLst>
            <a:outerShdw blurRad="50800" dist="38100" dir="2700000" algn="tl" rotWithShape="0">
              <a:prstClr val="black">
                <a:alpha val="40000"/>
              </a:prstClr>
            </a:outerShdw>
          </a:effectLst>
        </p:spPr>
      </p:pic>
      <p:pic>
        <p:nvPicPr>
          <p:cNvPr id="430" name="Picture 429" descr="A close-up of a caterpillar&#10;&#10;Description automatically generated with low confidence">
            <a:extLst>
              <a:ext uri="{FF2B5EF4-FFF2-40B4-BE49-F238E27FC236}">
                <a16:creationId xmlns:a16="http://schemas.microsoft.com/office/drawing/2014/main" id="{8CD91916-F81A-CDEC-2263-12B4CA668AF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58184" y="3690252"/>
            <a:ext cx="1936718" cy="968359"/>
          </a:xfrm>
          <a:prstGeom prst="roundRect">
            <a:avLst/>
          </a:prstGeom>
          <a:effectLst>
            <a:outerShdw blurRad="50800" dist="38100" dir="2700000" algn="tl" rotWithShape="0">
              <a:prstClr val="black">
                <a:alpha val="40000"/>
              </a:prstClr>
            </a:outerShdw>
          </a:effectLst>
        </p:spPr>
      </p:pic>
      <p:sp>
        <p:nvSpPr>
          <p:cNvPr id="433" name="Title 1">
            <a:extLst>
              <a:ext uri="{FF2B5EF4-FFF2-40B4-BE49-F238E27FC236}">
                <a16:creationId xmlns:a16="http://schemas.microsoft.com/office/drawing/2014/main" id="{A1D51645-7016-BA41-B875-47955F4DD785}"/>
              </a:ext>
            </a:extLst>
          </p:cNvPr>
          <p:cNvSpPr txBox="1">
            <a:spLocks/>
          </p:cNvSpPr>
          <p:nvPr/>
        </p:nvSpPr>
        <p:spPr>
          <a:xfrm>
            <a:off x="2942171" y="2028754"/>
            <a:ext cx="4586675" cy="41472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algn="ctr">
              <a:buClrTx/>
              <a:defRPr/>
            </a:pPr>
            <a:r>
              <a:rPr lang="en-GB" sz="2400" dirty="0">
                <a:solidFill>
                  <a:schemeClr val="tx2">
                    <a:lumMod val="25000"/>
                  </a:schemeClr>
                </a:solidFill>
                <a:latin typeface="Montserrat SemiBold" pitchFamily="2" charset="77"/>
              </a:rPr>
              <a:t>Atmospheric Correction</a:t>
            </a:r>
          </a:p>
        </p:txBody>
      </p:sp>
      <p:pic>
        <p:nvPicPr>
          <p:cNvPr id="3" name="Graphic 2" descr="Exit with solid fill">
            <a:hlinkClick r:id="rId5" action="ppaction://hlinksldjump"/>
            <a:extLst>
              <a:ext uri="{FF2B5EF4-FFF2-40B4-BE49-F238E27FC236}">
                <a16:creationId xmlns:a16="http://schemas.microsoft.com/office/drawing/2014/main" id="{C8E2E73D-D6EC-7DC5-7ECB-A89BCA8AB6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00524" y="118748"/>
            <a:ext cx="502354" cy="502354"/>
          </a:xfrm>
          <a:prstGeom prst="rect">
            <a:avLst/>
          </a:prstGeom>
        </p:spPr>
      </p:pic>
      <p:sp>
        <p:nvSpPr>
          <p:cNvPr id="4" name="Title 1">
            <a:extLst>
              <a:ext uri="{FF2B5EF4-FFF2-40B4-BE49-F238E27FC236}">
                <a16:creationId xmlns:a16="http://schemas.microsoft.com/office/drawing/2014/main" id="{70FDC477-3090-2854-D569-CE346A7B1089}"/>
              </a:ext>
            </a:extLst>
          </p:cNvPr>
          <p:cNvSpPr txBox="1">
            <a:spLocks/>
          </p:cNvSpPr>
          <p:nvPr/>
        </p:nvSpPr>
        <p:spPr>
          <a:xfrm>
            <a:off x="558064" y="1024315"/>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POS2IDON: Description</a:t>
            </a: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spTree>
    <p:extLst>
      <p:ext uri="{BB962C8B-B14F-4D97-AF65-F5344CB8AC3E}">
        <p14:creationId xmlns:p14="http://schemas.microsoft.com/office/powerpoint/2010/main" val="2177855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3" name="Title 1">
            <a:extLst>
              <a:ext uri="{FF2B5EF4-FFF2-40B4-BE49-F238E27FC236}">
                <a16:creationId xmlns:a16="http://schemas.microsoft.com/office/drawing/2014/main" id="{A1D51645-7016-BA41-B875-47955F4DD785}"/>
              </a:ext>
            </a:extLst>
          </p:cNvPr>
          <p:cNvSpPr txBox="1">
            <a:spLocks/>
          </p:cNvSpPr>
          <p:nvPr/>
        </p:nvSpPr>
        <p:spPr>
          <a:xfrm>
            <a:off x="2817726" y="2093662"/>
            <a:ext cx="4571718" cy="4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lvl="0" indent="0" algn="ctr" fontAlgn="auto">
              <a:lnSpc>
                <a:spcPct val="110000"/>
              </a:lnSpc>
              <a:buClrTx/>
              <a:buSzTx/>
              <a:tabLst/>
              <a:defRPr/>
            </a:pPr>
            <a:r>
              <a:rPr lang="en-US" sz="2400" dirty="0">
                <a:solidFill>
                  <a:schemeClr val="tx2">
                    <a:lumMod val="25000"/>
                  </a:schemeClr>
                </a:solidFill>
                <a:latin typeface="Montserrat SemiBold" pitchFamily="2" charset="77"/>
              </a:rPr>
              <a:t>Land, Water Masking</a:t>
            </a:r>
          </a:p>
        </p:txBody>
      </p:sp>
      <p:sp>
        <p:nvSpPr>
          <p:cNvPr id="3" name="Rounded Rectangle 13">
            <a:extLst>
              <a:ext uri="{FF2B5EF4-FFF2-40B4-BE49-F238E27FC236}">
                <a16:creationId xmlns:a16="http://schemas.microsoft.com/office/drawing/2014/main" id="{2F68A99F-B378-1978-E8FB-F33680D1F0EE}"/>
              </a:ext>
            </a:extLst>
          </p:cNvPr>
          <p:cNvSpPr/>
          <p:nvPr/>
        </p:nvSpPr>
        <p:spPr>
          <a:xfrm>
            <a:off x="762067" y="3344643"/>
            <a:ext cx="4341518" cy="2377475"/>
          </a:xfrm>
          <a:prstGeom prst="roundRect">
            <a:avLst/>
          </a:prstGeom>
          <a:solidFill>
            <a:srgbClr val="C66D55">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4" name="Rounded Rectangle 14">
            <a:extLst>
              <a:ext uri="{FF2B5EF4-FFF2-40B4-BE49-F238E27FC236}">
                <a16:creationId xmlns:a16="http://schemas.microsoft.com/office/drawing/2014/main" id="{98AC353D-56FE-1DE3-57B6-2DF077A2DDE9}"/>
              </a:ext>
            </a:extLst>
          </p:cNvPr>
          <p:cNvSpPr/>
          <p:nvPr/>
        </p:nvSpPr>
        <p:spPr>
          <a:xfrm>
            <a:off x="5103585" y="3344643"/>
            <a:ext cx="3708199" cy="2377475"/>
          </a:xfrm>
          <a:prstGeom prst="roundRect">
            <a:avLst/>
          </a:prstGeom>
          <a:solidFill>
            <a:srgbClr val="45A049">
              <a:alpha val="5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
        <p:nvSpPr>
          <p:cNvPr id="5" name="Rounded Rectangle 15">
            <a:extLst>
              <a:ext uri="{FF2B5EF4-FFF2-40B4-BE49-F238E27FC236}">
                <a16:creationId xmlns:a16="http://schemas.microsoft.com/office/drawing/2014/main" id="{7ED8F1A2-3608-5B8C-1DE0-4B879E5F5C47}"/>
              </a:ext>
            </a:extLst>
          </p:cNvPr>
          <p:cNvSpPr/>
          <p:nvPr/>
        </p:nvSpPr>
        <p:spPr>
          <a:xfrm>
            <a:off x="9102516" y="3344642"/>
            <a:ext cx="1674340" cy="2377475"/>
          </a:xfrm>
          <a:prstGeom prst="roundRect">
            <a:avLst/>
          </a:prstGeom>
          <a:solidFill>
            <a:srgbClr val="C66D55">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u="none" strike="noStrike" kern="1200" cap="none" spc="0" normalizeH="0" baseline="0" noProof="0" dirty="0">
                <a:ln>
                  <a:noFill/>
                </a:ln>
                <a:solidFill>
                  <a:srgbClr val="222222"/>
                </a:solidFill>
                <a:effectLst/>
                <a:uLnTx/>
                <a:uFillTx/>
                <a:latin typeface="Montserrat" pitchFamily="2" charset="77"/>
                <a:ea typeface="+mn-ea"/>
                <a:cs typeface="+mn-cs"/>
              </a:rPr>
              <a:t>MASKS</a:t>
            </a:r>
          </a:p>
        </p:txBody>
      </p:sp>
      <p:sp>
        <p:nvSpPr>
          <p:cNvPr id="6" name="Down Arrow 16">
            <a:extLst>
              <a:ext uri="{FF2B5EF4-FFF2-40B4-BE49-F238E27FC236}">
                <a16:creationId xmlns:a16="http://schemas.microsoft.com/office/drawing/2014/main" id="{387614EB-E529-E4A1-6621-624AB8CA020B}"/>
              </a:ext>
            </a:extLst>
          </p:cNvPr>
          <p:cNvSpPr/>
          <p:nvPr/>
        </p:nvSpPr>
        <p:spPr>
          <a:xfrm>
            <a:off x="4936882" y="2672776"/>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545E468-A386-7E90-91A5-FC402BF70526}"/>
              </a:ext>
            </a:extLst>
          </p:cNvPr>
          <p:cNvSpPr txBox="1"/>
          <p:nvPr/>
        </p:nvSpPr>
        <p:spPr>
          <a:xfrm>
            <a:off x="5008923" y="3434631"/>
            <a:ext cx="3708200" cy="769441"/>
          </a:xfrm>
          <a:prstGeom prst="rect">
            <a:avLst/>
          </a:prstGeom>
          <a:noFill/>
        </p:spPr>
        <p:txBody>
          <a:bodyPr wrap="square" rtlCol="0">
            <a:spAutoFit/>
          </a:bodyPr>
          <a:lstStyle/>
          <a:p>
            <a:pPr algn="ctr">
              <a:buClrTx/>
              <a:buFontTx/>
              <a:buNone/>
            </a:pPr>
            <a:r>
              <a:rPr lang="en-GB" sz="1100" kern="1200" dirty="0">
                <a:solidFill>
                  <a:srgbClr val="222222"/>
                </a:solidFill>
                <a:latin typeface="Montserrat" pitchFamily="2" charset="77"/>
                <a:ea typeface="+mn-ea"/>
                <a:cs typeface="+mn-cs"/>
              </a:rPr>
              <a:t>Remove some water pixels depending on thresholds to improve classification time. Uses Band 8 or Normalized Difference Water Index (NDWI). </a:t>
            </a:r>
          </a:p>
        </p:txBody>
      </p:sp>
      <p:sp>
        <p:nvSpPr>
          <p:cNvPr id="8" name="TextBox 7">
            <a:extLst>
              <a:ext uri="{FF2B5EF4-FFF2-40B4-BE49-F238E27FC236}">
                <a16:creationId xmlns:a16="http://schemas.microsoft.com/office/drawing/2014/main" id="{F06A9F75-006A-DB67-04E2-F31C479AE7D8}"/>
              </a:ext>
            </a:extLst>
          </p:cNvPr>
          <p:cNvSpPr txBox="1"/>
          <p:nvPr/>
        </p:nvSpPr>
        <p:spPr>
          <a:xfrm>
            <a:off x="856729" y="3473173"/>
            <a:ext cx="4152194" cy="430887"/>
          </a:xfrm>
          <a:prstGeom prst="rect">
            <a:avLst/>
          </a:prstGeom>
          <a:noFill/>
        </p:spPr>
        <p:txBody>
          <a:bodyPr wrap="square" rtlCol="0">
            <a:spAutoFit/>
          </a:bodyPr>
          <a:lstStyle/>
          <a:p>
            <a:pPr algn="ctr">
              <a:buClrTx/>
              <a:buFontTx/>
              <a:buNone/>
            </a:pPr>
            <a:r>
              <a:rPr lang="en-GB" sz="1100" kern="1200" dirty="0">
                <a:solidFill>
                  <a:srgbClr val="222222"/>
                </a:solidFill>
                <a:latin typeface="Montserrat" pitchFamily="2" charset="77"/>
                <a:ea typeface="+mn-ea"/>
                <a:cs typeface="+mn-cs"/>
              </a:rPr>
              <a:t>Remove Land and leave Water where the classification will be performed. Uses ESA </a:t>
            </a:r>
            <a:r>
              <a:rPr lang="en-GB" sz="1100" kern="1200" dirty="0" err="1">
                <a:solidFill>
                  <a:srgbClr val="222222"/>
                </a:solidFill>
                <a:latin typeface="Montserrat" pitchFamily="2" charset="77"/>
                <a:ea typeface="+mn-ea"/>
                <a:cs typeface="+mn-cs"/>
              </a:rPr>
              <a:t>WorldCover</a:t>
            </a:r>
            <a:r>
              <a:rPr lang="en-GB" sz="1100" kern="1200" dirty="0">
                <a:solidFill>
                  <a:srgbClr val="222222"/>
                </a:solidFill>
                <a:latin typeface="Montserrat" pitchFamily="2" charset="77"/>
                <a:ea typeface="+mn-ea"/>
                <a:cs typeface="+mn-cs"/>
              </a:rPr>
              <a:t> 2021. </a:t>
            </a:r>
          </a:p>
        </p:txBody>
      </p:sp>
      <p:sp>
        <p:nvSpPr>
          <p:cNvPr id="9" name="Down Arrow 28">
            <a:extLst>
              <a:ext uri="{FF2B5EF4-FFF2-40B4-BE49-F238E27FC236}">
                <a16:creationId xmlns:a16="http://schemas.microsoft.com/office/drawing/2014/main" id="{F110B99D-F82F-5816-8292-DF4D28CCB742}"/>
              </a:ext>
            </a:extLst>
          </p:cNvPr>
          <p:cNvSpPr/>
          <p:nvPr/>
        </p:nvSpPr>
        <p:spPr>
          <a:xfrm>
            <a:off x="4936882" y="5979259"/>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pic>
        <p:nvPicPr>
          <p:cNvPr id="10" name="Picture 9" descr="Map&#10;&#10;Description automatically generated">
            <a:extLst>
              <a:ext uri="{FF2B5EF4-FFF2-40B4-BE49-F238E27FC236}">
                <a16:creationId xmlns:a16="http://schemas.microsoft.com/office/drawing/2014/main" id="{2EE59AFE-D8E8-D564-A23D-E6DAE8E733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66972" y="3975674"/>
            <a:ext cx="1550754" cy="1547866"/>
          </a:xfrm>
          <a:prstGeom prst="roundRect">
            <a:avLst/>
          </a:prstGeom>
          <a:effectLst>
            <a:outerShdw blurRad="50800" dist="38100" dir="2700000" algn="tl" rotWithShape="0">
              <a:prstClr val="black">
                <a:alpha val="40000"/>
              </a:prstClr>
            </a:outerShdw>
          </a:effectLst>
        </p:spPr>
      </p:pic>
      <p:pic>
        <p:nvPicPr>
          <p:cNvPr id="11" name="Picture 10" descr="A picture containing text, silhouette&#10;&#10;Description automatically generated">
            <a:extLst>
              <a:ext uri="{FF2B5EF4-FFF2-40B4-BE49-F238E27FC236}">
                <a16:creationId xmlns:a16="http://schemas.microsoft.com/office/drawing/2014/main" id="{6CBBE99A-13E3-CD4E-6301-B6C8F887EB5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08458" y="3975326"/>
            <a:ext cx="1560826" cy="1548214"/>
          </a:xfrm>
          <a:prstGeom prst="roundRect">
            <a:avLst/>
          </a:prstGeom>
          <a:effectLst>
            <a:outerShdw blurRad="50800" dist="38100" dir="2700000" algn="tl" rotWithShape="0">
              <a:prstClr val="black">
                <a:alpha val="40000"/>
              </a:prstClr>
            </a:outerShdw>
          </a:effectLst>
        </p:spPr>
      </p:pic>
      <p:pic>
        <p:nvPicPr>
          <p:cNvPr id="12" name="Picture 11" descr="Map&#10;&#10;Description automatically generated">
            <a:extLst>
              <a:ext uri="{FF2B5EF4-FFF2-40B4-BE49-F238E27FC236}">
                <a16:creationId xmlns:a16="http://schemas.microsoft.com/office/drawing/2014/main" id="{3173187D-E23D-080C-443D-76ED1AC205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95234" y="4200921"/>
            <a:ext cx="1366178" cy="1363927"/>
          </a:xfrm>
          <a:prstGeom prst="roundRect">
            <a:avLst/>
          </a:prstGeom>
          <a:effectLst>
            <a:outerShdw blurRad="50800" dist="38100" dir="2700000" algn="tl" rotWithShape="0">
              <a:prstClr val="black">
                <a:alpha val="40000"/>
              </a:prstClr>
            </a:outerShdw>
          </a:effectLst>
        </p:spPr>
      </p:pic>
      <p:pic>
        <p:nvPicPr>
          <p:cNvPr id="13" name="Picture 12" descr="A picture containing chart&#10;&#10;Description automatically generated">
            <a:extLst>
              <a:ext uri="{FF2B5EF4-FFF2-40B4-BE49-F238E27FC236}">
                <a16:creationId xmlns:a16="http://schemas.microsoft.com/office/drawing/2014/main" id="{32D0D8BA-0988-54BE-29E1-4FA990A28DB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2144" y="4200921"/>
            <a:ext cx="1366733" cy="1364481"/>
          </a:xfrm>
          <a:prstGeom prst="roundRect">
            <a:avLst/>
          </a:prstGeom>
          <a:effectLst>
            <a:outerShdw blurRad="50800" dist="38100" dir="2700000" algn="tl" rotWithShape="0">
              <a:prstClr val="black">
                <a:alpha val="40000"/>
              </a:prstClr>
            </a:outerShdw>
          </a:effectLst>
        </p:spPr>
      </p:pic>
      <p:pic>
        <p:nvPicPr>
          <p:cNvPr id="15" name="Graphic 14" descr="Exit with solid fill">
            <a:hlinkClick r:id="rId7" action="ppaction://hlinksldjump"/>
            <a:extLst>
              <a:ext uri="{FF2B5EF4-FFF2-40B4-BE49-F238E27FC236}">
                <a16:creationId xmlns:a16="http://schemas.microsoft.com/office/drawing/2014/main" id="{B711CB43-D245-7557-0CDB-28E12EEF31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00524" y="118748"/>
            <a:ext cx="502354" cy="502354"/>
          </a:xfrm>
          <a:prstGeom prst="rect">
            <a:avLst/>
          </a:prstGeom>
        </p:spPr>
      </p:pic>
      <p:sp>
        <p:nvSpPr>
          <p:cNvPr id="2" name="Title 1">
            <a:extLst>
              <a:ext uri="{FF2B5EF4-FFF2-40B4-BE49-F238E27FC236}">
                <a16:creationId xmlns:a16="http://schemas.microsoft.com/office/drawing/2014/main" id="{A4853E5C-268B-2906-9738-BED73D3BCD49}"/>
              </a:ext>
            </a:extLst>
          </p:cNvPr>
          <p:cNvSpPr txBox="1">
            <a:spLocks/>
          </p:cNvSpPr>
          <p:nvPr/>
        </p:nvSpPr>
        <p:spPr>
          <a:xfrm>
            <a:off x="558064" y="1024315"/>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POS2IDON: Description</a:t>
            </a: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spTree>
    <p:extLst>
      <p:ext uri="{BB962C8B-B14F-4D97-AF65-F5344CB8AC3E}">
        <p14:creationId xmlns:p14="http://schemas.microsoft.com/office/powerpoint/2010/main" val="329736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36" name="Rounded Rectangle 15">
            <a:extLst>
              <a:ext uri="{FF2B5EF4-FFF2-40B4-BE49-F238E27FC236}">
                <a16:creationId xmlns:a16="http://schemas.microsoft.com/office/drawing/2014/main" id="{4641834E-4A2D-3C8C-B169-744450556A74}"/>
              </a:ext>
            </a:extLst>
          </p:cNvPr>
          <p:cNvSpPr/>
          <p:nvPr/>
        </p:nvSpPr>
        <p:spPr>
          <a:xfrm>
            <a:off x="1439917" y="3222787"/>
            <a:ext cx="7094483" cy="2335535"/>
          </a:xfrm>
          <a:prstGeom prst="roundRect">
            <a:avLst/>
          </a:prstGeom>
          <a:solidFill>
            <a:srgbClr val="45A049">
              <a:alpha val="5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37" name="Rounded Rectangle 16">
            <a:extLst>
              <a:ext uri="{FF2B5EF4-FFF2-40B4-BE49-F238E27FC236}">
                <a16:creationId xmlns:a16="http://schemas.microsoft.com/office/drawing/2014/main" id="{F9D2613F-BC9A-48DD-42AA-11FFF23A12A7}"/>
              </a:ext>
            </a:extLst>
          </p:cNvPr>
          <p:cNvSpPr/>
          <p:nvPr/>
        </p:nvSpPr>
        <p:spPr>
          <a:xfrm>
            <a:off x="8816768" y="3222787"/>
            <a:ext cx="1674340" cy="2335535"/>
          </a:xfrm>
          <a:prstGeom prst="roundRect">
            <a:avLst/>
          </a:prstGeom>
          <a:solidFill>
            <a:srgbClr val="45A049">
              <a:alpha val="50000"/>
            </a:srgbClr>
          </a:solidFill>
          <a:ln w="6350" cap="flat" cmpd="sng" algn="ctr">
            <a:noFill/>
            <a:prstDash val="solid"/>
            <a:miter lim="800000"/>
          </a:ln>
          <a:effectLst/>
        </p:spPr>
        <p:txBody>
          <a:bodyPr rtlCol="0" anchor="ctr"/>
          <a:lstStyle/>
          <a:p>
            <a:pPr algn="ctr">
              <a:buClrTx/>
              <a:defRPr/>
            </a:pPr>
            <a:r>
              <a:rPr lang="en-GB" sz="1800" b="1" kern="1200" dirty="0">
                <a:solidFill>
                  <a:srgbClr val="222222"/>
                </a:solidFill>
                <a:latin typeface="Montserrat" pitchFamily="2" charset="77"/>
                <a:ea typeface="+mn-ea"/>
                <a:cs typeface="+mn-cs"/>
              </a:rPr>
              <a:t>MASKS</a:t>
            </a:r>
          </a:p>
        </p:txBody>
      </p:sp>
      <p:sp>
        <p:nvSpPr>
          <p:cNvPr id="38" name="Down Arrow 17">
            <a:extLst>
              <a:ext uri="{FF2B5EF4-FFF2-40B4-BE49-F238E27FC236}">
                <a16:creationId xmlns:a16="http://schemas.microsoft.com/office/drawing/2014/main" id="{45FFA18D-C48C-E784-069C-15CF1FCEAD83}"/>
              </a:ext>
            </a:extLst>
          </p:cNvPr>
          <p:cNvSpPr/>
          <p:nvPr/>
        </p:nvSpPr>
        <p:spPr>
          <a:xfrm>
            <a:off x="4820455" y="2625039"/>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D01C700-64CC-6DE1-E24D-A32B813B1CD1}"/>
              </a:ext>
            </a:extLst>
          </p:cNvPr>
          <p:cNvSpPr txBox="1"/>
          <p:nvPr/>
        </p:nvSpPr>
        <p:spPr>
          <a:xfrm>
            <a:off x="1615139" y="3343209"/>
            <a:ext cx="6675963" cy="261610"/>
          </a:xfrm>
          <a:prstGeom prst="rect">
            <a:avLst/>
          </a:prstGeom>
          <a:noFill/>
        </p:spPr>
        <p:txBody>
          <a:bodyPr wrap="square" rtlCol="0">
            <a:spAutoFit/>
          </a:bodyPr>
          <a:lstStyle/>
          <a:p>
            <a:pPr algn="ctr">
              <a:buClrTx/>
              <a:buFontTx/>
              <a:buNone/>
            </a:pPr>
            <a:r>
              <a:rPr lang="en-GB" sz="1100" kern="1200" dirty="0">
                <a:solidFill>
                  <a:srgbClr val="222222"/>
                </a:solidFill>
                <a:latin typeface="Montserrat Light" pitchFamily="2" charset="77"/>
                <a:ea typeface="+mn-ea"/>
                <a:cs typeface="+mn-cs"/>
              </a:rPr>
              <a:t>Remove Clouds using s2cloudless (https://</a:t>
            </a:r>
            <a:r>
              <a:rPr lang="en-GB" sz="1100" kern="1200" dirty="0" err="1">
                <a:solidFill>
                  <a:srgbClr val="222222"/>
                </a:solidFill>
                <a:latin typeface="Montserrat Light" pitchFamily="2" charset="77"/>
                <a:ea typeface="+mn-ea"/>
                <a:cs typeface="+mn-cs"/>
              </a:rPr>
              <a:t>github.com</a:t>
            </a:r>
            <a:r>
              <a:rPr lang="en-GB" sz="1100" kern="1200" dirty="0">
                <a:solidFill>
                  <a:srgbClr val="222222"/>
                </a:solidFill>
                <a:latin typeface="Montserrat Light" pitchFamily="2" charset="77"/>
                <a:ea typeface="+mn-ea"/>
                <a:cs typeface="+mn-cs"/>
              </a:rPr>
              <a:t>/sentinel-hub/sentinel2-cloud-detector). </a:t>
            </a:r>
          </a:p>
        </p:txBody>
      </p:sp>
      <p:sp>
        <p:nvSpPr>
          <p:cNvPr id="49" name="Down Arrow 28">
            <a:extLst>
              <a:ext uri="{FF2B5EF4-FFF2-40B4-BE49-F238E27FC236}">
                <a16:creationId xmlns:a16="http://schemas.microsoft.com/office/drawing/2014/main" id="{CEC6D21B-2891-1AA0-3088-66A004D5AFDA}"/>
              </a:ext>
            </a:extLst>
          </p:cNvPr>
          <p:cNvSpPr/>
          <p:nvPr/>
        </p:nvSpPr>
        <p:spPr>
          <a:xfrm>
            <a:off x="4786786" y="5741342"/>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pic>
        <p:nvPicPr>
          <p:cNvPr id="53" name="Picture 52" descr="A picture containing tree, outdoor, plant&#10;&#10;Description automatically generated">
            <a:extLst>
              <a:ext uri="{FF2B5EF4-FFF2-40B4-BE49-F238E27FC236}">
                <a16:creationId xmlns:a16="http://schemas.microsoft.com/office/drawing/2014/main" id="{980658D6-9662-6FB2-8B77-BF6CDA734E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60027" y="3657036"/>
            <a:ext cx="2433311" cy="1657238"/>
          </a:xfrm>
          <a:prstGeom prst="roundRect">
            <a:avLst/>
          </a:prstGeom>
          <a:effectLst>
            <a:outerShdw blurRad="50800" dist="38100" dir="2700000" algn="tl" rotWithShape="0">
              <a:prstClr val="black">
                <a:alpha val="40000"/>
              </a:prstClr>
            </a:outerShdw>
          </a:effectLst>
        </p:spPr>
      </p:pic>
      <p:pic>
        <p:nvPicPr>
          <p:cNvPr id="54" name="Picture 53" descr="A picture containing text, outdoor object&#10;&#10;Description automatically generated">
            <a:extLst>
              <a:ext uri="{FF2B5EF4-FFF2-40B4-BE49-F238E27FC236}">
                <a16:creationId xmlns:a16="http://schemas.microsoft.com/office/drawing/2014/main" id="{42D9A3DF-5E01-ECE5-83AD-A4F93F840B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56368" y="3657035"/>
            <a:ext cx="2433312" cy="1657239"/>
          </a:xfrm>
          <a:prstGeom prst="roundRect">
            <a:avLst/>
          </a:prstGeom>
          <a:effectLst>
            <a:outerShdw blurRad="50800" dist="38100" dir="2700000" algn="tl" rotWithShape="0">
              <a:prstClr val="black">
                <a:alpha val="40000"/>
              </a:prstClr>
            </a:outerShdw>
          </a:effectLst>
        </p:spPr>
      </p:pic>
      <p:sp>
        <p:nvSpPr>
          <p:cNvPr id="55" name="Title 1">
            <a:extLst>
              <a:ext uri="{FF2B5EF4-FFF2-40B4-BE49-F238E27FC236}">
                <a16:creationId xmlns:a16="http://schemas.microsoft.com/office/drawing/2014/main" id="{0A04EE32-2332-3D2B-4535-2FE36F7181DC}"/>
              </a:ext>
            </a:extLst>
          </p:cNvPr>
          <p:cNvSpPr txBox="1">
            <a:spLocks/>
          </p:cNvSpPr>
          <p:nvPr/>
        </p:nvSpPr>
        <p:spPr>
          <a:xfrm>
            <a:off x="3578094" y="1955899"/>
            <a:ext cx="2818127" cy="556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algn="ctr">
              <a:lnSpc>
                <a:spcPct val="110000"/>
              </a:lnSpc>
              <a:buClrTx/>
              <a:defRPr/>
            </a:pPr>
            <a:r>
              <a:rPr lang="en-US" sz="2400" dirty="0">
                <a:solidFill>
                  <a:schemeClr val="tx2">
                    <a:lumMod val="25000"/>
                  </a:schemeClr>
                </a:solidFill>
                <a:latin typeface="Montserrat SemiBold" pitchFamily="2" charset="77"/>
              </a:rPr>
              <a:t>Cloud Masking</a:t>
            </a:r>
          </a:p>
        </p:txBody>
      </p:sp>
      <p:pic>
        <p:nvPicPr>
          <p:cNvPr id="4" name="Graphic 3" descr="Exit with solid fill">
            <a:hlinkClick r:id="rId5" action="ppaction://hlinksldjump"/>
            <a:extLst>
              <a:ext uri="{FF2B5EF4-FFF2-40B4-BE49-F238E27FC236}">
                <a16:creationId xmlns:a16="http://schemas.microsoft.com/office/drawing/2014/main" id="{EC0881DB-1AE7-90BE-ABD8-31A46459A8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00524" y="118748"/>
            <a:ext cx="502354" cy="502354"/>
          </a:xfrm>
          <a:prstGeom prst="rect">
            <a:avLst/>
          </a:prstGeom>
        </p:spPr>
      </p:pic>
      <p:sp>
        <p:nvSpPr>
          <p:cNvPr id="2" name="Title 1">
            <a:extLst>
              <a:ext uri="{FF2B5EF4-FFF2-40B4-BE49-F238E27FC236}">
                <a16:creationId xmlns:a16="http://schemas.microsoft.com/office/drawing/2014/main" id="{BEC9E30C-590E-EB79-1356-E3F7B5D37DC1}"/>
              </a:ext>
            </a:extLst>
          </p:cNvPr>
          <p:cNvSpPr txBox="1">
            <a:spLocks/>
          </p:cNvSpPr>
          <p:nvPr/>
        </p:nvSpPr>
        <p:spPr>
          <a:xfrm>
            <a:off x="558064" y="1024315"/>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POS2IDON: Description</a:t>
            </a: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spTree>
    <p:extLst>
      <p:ext uri="{BB962C8B-B14F-4D97-AF65-F5344CB8AC3E}">
        <p14:creationId xmlns:p14="http://schemas.microsoft.com/office/powerpoint/2010/main" val="3328414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37" name="Title 1">
            <a:extLst>
              <a:ext uri="{FF2B5EF4-FFF2-40B4-BE49-F238E27FC236}">
                <a16:creationId xmlns:a16="http://schemas.microsoft.com/office/drawing/2014/main" id="{827A9360-CDA6-8044-30AB-510A1A4343A5}"/>
              </a:ext>
            </a:extLst>
          </p:cNvPr>
          <p:cNvSpPr txBox="1">
            <a:spLocks/>
          </p:cNvSpPr>
          <p:nvPr/>
        </p:nvSpPr>
        <p:spPr>
          <a:xfrm>
            <a:off x="3206802" y="6148174"/>
            <a:ext cx="2905470" cy="510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lvl="0" indent="0" algn="ctr" fontAlgn="auto">
              <a:lnSpc>
                <a:spcPct val="110000"/>
              </a:lnSpc>
              <a:buClrTx/>
              <a:buSzTx/>
              <a:tabLst/>
              <a:defRPr/>
            </a:pPr>
            <a:r>
              <a:rPr lang="en-GB" sz="2400" dirty="0">
                <a:solidFill>
                  <a:schemeClr val="tx2">
                    <a:lumMod val="25000"/>
                  </a:schemeClr>
                </a:solidFill>
                <a:latin typeface="Montserrat SemiBold" pitchFamily="2" charset="77"/>
              </a:rPr>
              <a:t>Classification</a:t>
            </a:r>
          </a:p>
        </p:txBody>
      </p:sp>
      <p:sp>
        <p:nvSpPr>
          <p:cNvPr id="38" name="Rounded Rectangle 3">
            <a:extLst>
              <a:ext uri="{FF2B5EF4-FFF2-40B4-BE49-F238E27FC236}">
                <a16:creationId xmlns:a16="http://schemas.microsoft.com/office/drawing/2014/main" id="{16DD89E4-3857-F97C-AECA-6DA3721363CB}"/>
              </a:ext>
            </a:extLst>
          </p:cNvPr>
          <p:cNvSpPr/>
          <p:nvPr/>
        </p:nvSpPr>
        <p:spPr>
          <a:xfrm>
            <a:off x="696000" y="1956182"/>
            <a:ext cx="8049717" cy="887294"/>
          </a:xfrm>
          <a:prstGeom prst="roundRect">
            <a:avLst/>
          </a:prstGeom>
          <a:solidFill>
            <a:srgbClr val="C66D55">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39" name="Rounded Rectangle 4">
            <a:extLst>
              <a:ext uri="{FF2B5EF4-FFF2-40B4-BE49-F238E27FC236}">
                <a16:creationId xmlns:a16="http://schemas.microsoft.com/office/drawing/2014/main" id="{B7682DC9-B56A-7487-29CF-13E321E1B891}"/>
              </a:ext>
            </a:extLst>
          </p:cNvPr>
          <p:cNvSpPr/>
          <p:nvPr/>
        </p:nvSpPr>
        <p:spPr>
          <a:xfrm>
            <a:off x="9094033" y="1956182"/>
            <a:ext cx="1674340" cy="887294"/>
          </a:xfrm>
          <a:prstGeom prst="roundRect">
            <a:avLst/>
          </a:prstGeom>
          <a:solidFill>
            <a:srgbClr val="C66D55">
              <a:alpha val="60000"/>
            </a:srgbClr>
          </a:solidFill>
          <a:ln w="6350" cap="flat" cmpd="sng" algn="ctr">
            <a:noFill/>
            <a:prstDash val="solid"/>
            <a:miter lim="800000"/>
          </a:ln>
          <a:effectLst/>
        </p:spPr>
        <p:txBody>
          <a:bodyPr rtlCol="0" anchor="ctr"/>
          <a:lstStyle/>
          <a:p>
            <a:pPr algn="ctr">
              <a:buClrTx/>
              <a:defRPr/>
            </a:pPr>
            <a:r>
              <a:rPr lang="en-GB" sz="1800" kern="1200" dirty="0">
                <a:solidFill>
                  <a:srgbClr val="222222"/>
                </a:solidFill>
                <a:latin typeface="Montserrat Medium" pitchFamily="2" charset="77"/>
                <a:ea typeface="+mn-ea"/>
                <a:cs typeface="+mn-cs"/>
              </a:rPr>
              <a:t>Inputs</a:t>
            </a:r>
          </a:p>
        </p:txBody>
      </p:sp>
      <p:pic>
        <p:nvPicPr>
          <p:cNvPr id="40" name="Graphic 39" descr="Open folder outline">
            <a:extLst>
              <a:ext uri="{FF2B5EF4-FFF2-40B4-BE49-F238E27FC236}">
                <a16:creationId xmlns:a16="http://schemas.microsoft.com/office/drawing/2014/main" id="{BC60475C-9124-4B4A-74B6-BC8AED75B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6420" y="1987408"/>
            <a:ext cx="576000" cy="576000"/>
          </a:xfrm>
          <a:prstGeom prst="rect">
            <a:avLst/>
          </a:prstGeom>
        </p:spPr>
      </p:pic>
      <p:pic>
        <p:nvPicPr>
          <p:cNvPr id="41" name="Graphic 40" descr="Miscellaneous with solid fill">
            <a:extLst>
              <a:ext uri="{FF2B5EF4-FFF2-40B4-BE49-F238E27FC236}">
                <a16:creationId xmlns:a16="http://schemas.microsoft.com/office/drawing/2014/main" id="{E952EEB2-80FF-D6DB-A114-9C0312BF33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0593" y="2025331"/>
            <a:ext cx="576000" cy="576000"/>
          </a:xfrm>
          <a:prstGeom prst="rect">
            <a:avLst/>
          </a:prstGeom>
        </p:spPr>
      </p:pic>
      <p:sp>
        <p:nvSpPr>
          <p:cNvPr id="42" name="TextBox 41">
            <a:extLst>
              <a:ext uri="{FF2B5EF4-FFF2-40B4-BE49-F238E27FC236}">
                <a16:creationId xmlns:a16="http://schemas.microsoft.com/office/drawing/2014/main" id="{0533FE5E-D1AB-1212-2221-E8FD52289633}"/>
              </a:ext>
            </a:extLst>
          </p:cNvPr>
          <p:cNvSpPr txBox="1"/>
          <p:nvPr/>
        </p:nvSpPr>
        <p:spPr>
          <a:xfrm>
            <a:off x="7503453" y="2519836"/>
            <a:ext cx="1182026" cy="276999"/>
          </a:xfrm>
          <a:prstGeom prst="rect">
            <a:avLst/>
          </a:prstGeom>
          <a:noFill/>
        </p:spPr>
        <p:txBody>
          <a:bodyPr wrap="square" rtlCol="0">
            <a:spAutoFit/>
          </a:bodyPr>
          <a:lstStyle/>
          <a:p>
            <a:pPr algn="ctr">
              <a:buClrTx/>
              <a:buFontTx/>
              <a:buNone/>
            </a:pPr>
            <a:r>
              <a:rPr lang="en-GB" sz="1200" kern="1200" dirty="0">
                <a:solidFill>
                  <a:srgbClr val="222222"/>
                </a:solidFill>
                <a:latin typeface="Montserrat Light" pitchFamily="2" charset="77"/>
                <a:ea typeface="+mn-ea"/>
                <a:cs typeface="+mn-cs"/>
              </a:rPr>
              <a:t>Other</a:t>
            </a:r>
          </a:p>
        </p:txBody>
      </p:sp>
      <p:sp>
        <p:nvSpPr>
          <p:cNvPr id="43" name="Down Arrow 8">
            <a:extLst>
              <a:ext uri="{FF2B5EF4-FFF2-40B4-BE49-F238E27FC236}">
                <a16:creationId xmlns:a16="http://schemas.microsoft.com/office/drawing/2014/main" id="{4E676C68-9255-EF03-C869-20751AF8DDC5}"/>
              </a:ext>
            </a:extLst>
          </p:cNvPr>
          <p:cNvSpPr/>
          <p:nvPr/>
        </p:nvSpPr>
        <p:spPr>
          <a:xfrm>
            <a:off x="4492834" y="2912426"/>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BA4139A8-C749-F9FB-2C07-633C89EA217C}"/>
              </a:ext>
            </a:extLst>
          </p:cNvPr>
          <p:cNvSpPr txBox="1"/>
          <p:nvPr/>
        </p:nvSpPr>
        <p:spPr>
          <a:xfrm>
            <a:off x="696000" y="2519836"/>
            <a:ext cx="2344712" cy="276999"/>
          </a:xfrm>
          <a:prstGeom prst="rect">
            <a:avLst/>
          </a:prstGeom>
          <a:noFill/>
        </p:spPr>
        <p:txBody>
          <a:bodyPr wrap="square" rtlCol="0">
            <a:spAutoFit/>
          </a:bodyPr>
          <a:lstStyle/>
          <a:p>
            <a:pPr algn="ctr">
              <a:buClrTx/>
              <a:buFontTx/>
              <a:buNone/>
            </a:pPr>
            <a:r>
              <a:rPr lang="en-GB" sz="1200" kern="1200" dirty="0">
                <a:solidFill>
                  <a:srgbClr val="222222"/>
                </a:solidFill>
                <a:latin typeface="Montserrat Light" pitchFamily="2" charset="77"/>
                <a:ea typeface="+mn-ea"/>
                <a:cs typeface="+mn-cs"/>
              </a:rPr>
              <a:t>Sentinel-2 Masked Product</a:t>
            </a:r>
          </a:p>
        </p:txBody>
      </p:sp>
      <p:pic>
        <p:nvPicPr>
          <p:cNvPr id="45" name="Graphic 44" descr="Table outline">
            <a:extLst>
              <a:ext uri="{FF2B5EF4-FFF2-40B4-BE49-F238E27FC236}">
                <a16:creationId xmlns:a16="http://schemas.microsoft.com/office/drawing/2014/main" id="{7D10CFCC-41BF-954E-0D7F-09523A793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79050" y="1903683"/>
            <a:ext cx="506464" cy="703654"/>
          </a:xfrm>
          <a:prstGeom prst="rect">
            <a:avLst/>
          </a:prstGeom>
        </p:spPr>
      </p:pic>
      <p:pic>
        <p:nvPicPr>
          <p:cNvPr id="46" name="Graphic 45" descr="Left Brain with solid fill">
            <a:extLst>
              <a:ext uri="{FF2B5EF4-FFF2-40B4-BE49-F238E27FC236}">
                <a16:creationId xmlns:a16="http://schemas.microsoft.com/office/drawing/2014/main" id="{C195F269-FCB2-E6B1-4D24-0C1F7CF1FD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2059" y="1954583"/>
            <a:ext cx="638103" cy="638103"/>
          </a:xfrm>
          <a:prstGeom prst="rect">
            <a:avLst/>
          </a:prstGeom>
        </p:spPr>
      </p:pic>
      <p:sp>
        <p:nvSpPr>
          <p:cNvPr id="47" name="TextBox 46">
            <a:extLst>
              <a:ext uri="{FF2B5EF4-FFF2-40B4-BE49-F238E27FC236}">
                <a16:creationId xmlns:a16="http://schemas.microsoft.com/office/drawing/2014/main" id="{FE7ADDAC-F193-6572-725E-3D53A4543C4D}"/>
              </a:ext>
            </a:extLst>
          </p:cNvPr>
          <p:cNvSpPr txBox="1"/>
          <p:nvPr/>
        </p:nvSpPr>
        <p:spPr>
          <a:xfrm>
            <a:off x="2766704" y="2504894"/>
            <a:ext cx="2344712" cy="276999"/>
          </a:xfrm>
          <a:prstGeom prst="rect">
            <a:avLst/>
          </a:prstGeom>
          <a:noFill/>
        </p:spPr>
        <p:txBody>
          <a:bodyPr wrap="square" rtlCol="0">
            <a:spAutoFit/>
          </a:bodyPr>
          <a:lstStyle/>
          <a:p>
            <a:pPr algn="ctr">
              <a:buClrTx/>
              <a:buFontTx/>
              <a:buNone/>
            </a:pPr>
            <a:r>
              <a:rPr lang="en-GB" sz="1200" kern="1200" dirty="0">
                <a:solidFill>
                  <a:srgbClr val="222222"/>
                </a:solidFill>
                <a:latin typeface="Montserrat Light" pitchFamily="2" charset="77"/>
                <a:ea typeface="+mn-ea"/>
                <a:cs typeface="+mn-cs"/>
              </a:rPr>
              <a:t>Split and Mosaic</a:t>
            </a:r>
          </a:p>
        </p:txBody>
      </p:sp>
      <p:sp>
        <p:nvSpPr>
          <p:cNvPr id="48" name="TextBox 47">
            <a:extLst>
              <a:ext uri="{FF2B5EF4-FFF2-40B4-BE49-F238E27FC236}">
                <a16:creationId xmlns:a16="http://schemas.microsoft.com/office/drawing/2014/main" id="{EB5AC5EF-939D-2504-A424-4D0715DB8972}"/>
              </a:ext>
            </a:extLst>
          </p:cNvPr>
          <p:cNvSpPr txBox="1"/>
          <p:nvPr/>
        </p:nvSpPr>
        <p:spPr>
          <a:xfrm>
            <a:off x="5082963" y="2504894"/>
            <a:ext cx="2246128" cy="276999"/>
          </a:xfrm>
          <a:prstGeom prst="rect">
            <a:avLst/>
          </a:prstGeom>
          <a:noFill/>
        </p:spPr>
        <p:txBody>
          <a:bodyPr wrap="none" rtlCol="0">
            <a:spAutoFit/>
          </a:bodyPr>
          <a:lstStyle/>
          <a:p>
            <a:pPr algn="ctr">
              <a:buClrTx/>
              <a:buFontTx/>
              <a:buNone/>
            </a:pPr>
            <a:r>
              <a:rPr lang="en-GB" sz="1200" kern="1200" dirty="0">
                <a:solidFill>
                  <a:srgbClr val="222222"/>
                </a:solidFill>
                <a:latin typeface="Montserrat Light" pitchFamily="2" charset="77"/>
                <a:ea typeface="+mn-ea"/>
                <a:cs typeface="+mn-cs"/>
              </a:rPr>
              <a:t>ML Algorithms and Models</a:t>
            </a:r>
          </a:p>
        </p:txBody>
      </p:sp>
      <p:sp>
        <p:nvSpPr>
          <p:cNvPr id="49" name="Rounded Rectangle 20">
            <a:extLst>
              <a:ext uri="{FF2B5EF4-FFF2-40B4-BE49-F238E27FC236}">
                <a16:creationId xmlns:a16="http://schemas.microsoft.com/office/drawing/2014/main" id="{D0EE8C52-CCEC-DDC3-7784-D96174B51D0B}"/>
              </a:ext>
            </a:extLst>
          </p:cNvPr>
          <p:cNvSpPr/>
          <p:nvPr/>
        </p:nvSpPr>
        <p:spPr>
          <a:xfrm>
            <a:off x="696000" y="3362783"/>
            <a:ext cx="2700000" cy="2263207"/>
          </a:xfrm>
          <a:prstGeom prst="roundRect">
            <a:avLst/>
          </a:prstGeom>
          <a:solidFill>
            <a:srgbClr val="45A049">
              <a:alpha val="5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
        <p:nvSpPr>
          <p:cNvPr id="50" name="Rounded Rectangle 21">
            <a:extLst>
              <a:ext uri="{FF2B5EF4-FFF2-40B4-BE49-F238E27FC236}">
                <a16:creationId xmlns:a16="http://schemas.microsoft.com/office/drawing/2014/main" id="{24D6C5BE-503C-6330-06B5-2D76483C8E81}"/>
              </a:ext>
            </a:extLst>
          </p:cNvPr>
          <p:cNvSpPr/>
          <p:nvPr/>
        </p:nvSpPr>
        <p:spPr>
          <a:xfrm>
            <a:off x="6096000" y="3380311"/>
            <a:ext cx="2649717" cy="2249100"/>
          </a:xfrm>
          <a:prstGeom prst="roundRect">
            <a:avLst/>
          </a:prstGeom>
          <a:solidFill>
            <a:srgbClr val="CCB388">
              <a:alpha val="6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
        <p:nvSpPr>
          <p:cNvPr id="51" name="Rounded Rectangle 22">
            <a:extLst>
              <a:ext uri="{FF2B5EF4-FFF2-40B4-BE49-F238E27FC236}">
                <a16:creationId xmlns:a16="http://schemas.microsoft.com/office/drawing/2014/main" id="{64772269-7B1A-152A-9916-402F676F42D1}"/>
              </a:ext>
            </a:extLst>
          </p:cNvPr>
          <p:cNvSpPr/>
          <p:nvPr/>
        </p:nvSpPr>
        <p:spPr>
          <a:xfrm>
            <a:off x="3396000" y="3380312"/>
            <a:ext cx="2700000" cy="2245678"/>
          </a:xfrm>
          <a:prstGeom prst="roundRect">
            <a:avLst/>
          </a:prstGeom>
          <a:gradFill rotWithShape="1">
            <a:gsLst>
              <a:gs pos="0">
                <a:srgbClr val="4F86C6">
                  <a:lumMod val="110000"/>
                  <a:satMod val="105000"/>
                  <a:tint val="67000"/>
                </a:srgbClr>
              </a:gs>
              <a:gs pos="50000">
                <a:srgbClr val="4F86C6">
                  <a:lumMod val="105000"/>
                  <a:satMod val="103000"/>
                  <a:tint val="73000"/>
                </a:srgbClr>
              </a:gs>
              <a:gs pos="100000">
                <a:srgbClr val="4F86C6">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
        <p:nvSpPr>
          <p:cNvPr id="52" name="Rounded Rectangle 23">
            <a:extLst>
              <a:ext uri="{FF2B5EF4-FFF2-40B4-BE49-F238E27FC236}">
                <a16:creationId xmlns:a16="http://schemas.microsoft.com/office/drawing/2014/main" id="{179AFB87-5DA2-EEC0-CDC5-B050088848FA}"/>
              </a:ext>
            </a:extLst>
          </p:cNvPr>
          <p:cNvSpPr/>
          <p:nvPr/>
        </p:nvSpPr>
        <p:spPr>
          <a:xfrm>
            <a:off x="9094033" y="3380312"/>
            <a:ext cx="1674340" cy="2204126"/>
          </a:xfrm>
          <a:prstGeom prst="roundRect">
            <a:avLst/>
          </a:prstGeom>
          <a:solidFill>
            <a:srgbClr val="45A049">
              <a:alpha val="50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u="none" strike="noStrike" kern="1200" cap="none" spc="0" normalizeH="0" baseline="0" noProof="0" dirty="0">
                <a:ln>
                  <a:noFill/>
                </a:ln>
                <a:solidFill>
                  <a:srgbClr val="222222"/>
                </a:solidFill>
                <a:effectLst/>
                <a:uLnTx/>
                <a:uFillTx/>
                <a:latin typeface="Montserrat Medium" pitchFamily="2" charset="77"/>
                <a:ea typeface="+mn-ea"/>
                <a:cs typeface="+mn-cs"/>
              </a:rPr>
              <a:t>Machine Learning Algorithms</a:t>
            </a:r>
          </a:p>
        </p:txBody>
      </p:sp>
      <p:sp>
        <p:nvSpPr>
          <p:cNvPr id="53" name="TextBox 52">
            <a:extLst>
              <a:ext uri="{FF2B5EF4-FFF2-40B4-BE49-F238E27FC236}">
                <a16:creationId xmlns:a16="http://schemas.microsoft.com/office/drawing/2014/main" id="{89FC2389-7A0B-01BE-3AFE-5110C42B6036}"/>
              </a:ext>
            </a:extLst>
          </p:cNvPr>
          <p:cNvSpPr txBox="1"/>
          <p:nvPr/>
        </p:nvSpPr>
        <p:spPr>
          <a:xfrm>
            <a:off x="724309" y="3485378"/>
            <a:ext cx="1978427" cy="369332"/>
          </a:xfrm>
          <a:prstGeom prst="rect">
            <a:avLst/>
          </a:prstGeom>
          <a:noFill/>
        </p:spPr>
        <p:txBody>
          <a:bodyPr wrap="none" rtlCol="0">
            <a:spAutoFit/>
          </a:bodyPr>
          <a:lstStyle/>
          <a:p>
            <a:pPr>
              <a:buClrTx/>
              <a:buFontTx/>
              <a:buNone/>
            </a:pPr>
            <a:r>
              <a:rPr lang="en-GB" sz="1800" kern="1200" dirty="0">
                <a:solidFill>
                  <a:srgbClr val="222222"/>
                </a:solidFill>
                <a:latin typeface="Montserrat" pitchFamily="2" charset="77"/>
                <a:ea typeface="+mn-ea"/>
                <a:cs typeface="+mn-cs"/>
              </a:rPr>
              <a:t>Random Forest</a:t>
            </a:r>
          </a:p>
        </p:txBody>
      </p:sp>
      <p:sp>
        <p:nvSpPr>
          <p:cNvPr id="54" name="TextBox 53">
            <a:extLst>
              <a:ext uri="{FF2B5EF4-FFF2-40B4-BE49-F238E27FC236}">
                <a16:creationId xmlns:a16="http://schemas.microsoft.com/office/drawing/2014/main" id="{E2FD5066-8264-9A95-2EDA-129297A3C602}"/>
              </a:ext>
            </a:extLst>
          </p:cNvPr>
          <p:cNvSpPr txBox="1"/>
          <p:nvPr/>
        </p:nvSpPr>
        <p:spPr>
          <a:xfrm>
            <a:off x="3463184" y="3485378"/>
            <a:ext cx="1820791" cy="369332"/>
          </a:xfrm>
          <a:prstGeom prst="rect">
            <a:avLst/>
          </a:prstGeom>
          <a:noFill/>
        </p:spPr>
        <p:txBody>
          <a:bodyPr wrap="square" rtlCol="0">
            <a:spAutoFit/>
          </a:bodyPr>
          <a:lstStyle/>
          <a:p>
            <a:pPr>
              <a:buClrTx/>
            </a:pPr>
            <a:r>
              <a:rPr lang="en-GB" sz="1800" kern="1200" dirty="0" err="1">
                <a:solidFill>
                  <a:srgbClr val="222222"/>
                </a:solidFill>
                <a:latin typeface="Montserrat" pitchFamily="2" charset="77"/>
                <a:ea typeface="+mn-ea"/>
                <a:cs typeface="+mn-cs"/>
              </a:rPr>
              <a:t>XGBoost</a:t>
            </a:r>
            <a:endParaRPr lang="en-GB" sz="1800" kern="1200" dirty="0">
              <a:solidFill>
                <a:srgbClr val="222222"/>
              </a:solidFill>
              <a:latin typeface="Montserrat" pitchFamily="2" charset="77"/>
              <a:ea typeface="+mn-ea"/>
              <a:cs typeface="+mn-cs"/>
            </a:endParaRPr>
          </a:p>
        </p:txBody>
      </p:sp>
      <p:sp>
        <p:nvSpPr>
          <p:cNvPr id="55" name="TextBox 54">
            <a:extLst>
              <a:ext uri="{FF2B5EF4-FFF2-40B4-BE49-F238E27FC236}">
                <a16:creationId xmlns:a16="http://schemas.microsoft.com/office/drawing/2014/main" id="{06FC6485-D663-C8EB-3AB2-85A75517F702}"/>
              </a:ext>
            </a:extLst>
          </p:cNvPr>
          <p:cNvSpPr txBox="1"/>
          <p:nvPr/>
        </p:nvSpPr>
        <p:spPr>
          <a:xfrm>
            <a:off x="6174454" y="3487487"/>
            <a:ext cx="787395" cy="369332"/>
          </a:xfrm>
          <a:prstGeom prst="rect">
            <a:avLst/>
          </a:prstGeom>
          <a:noFill/>
        </p:spPr>
        <p:txBody>
          <a:bodyPr wrap="none" rtlCol="0">
            <a:spAutoFit/>
          </a:bodyPr>
          <a:lstStyle/>
          <a:p>
            <a:pPr>
              <a:buClrTx/>
              <a:buFont typeface="Arial"/>
              <a:buNone/>
            </a:pPr>
            <a:r>
              <a:rPr lang="en-GB" sz="1800" kern="1200" dirty="0" err="1">
                <a:solidFill>
                  <a:srgbClr val="222222"/>
                </a:solidFill>
                <a:latin typeface="Montserrat" pitchFamily="2" charset="77"/>
                <a:ea typeface="+mn-ea"/>
                <a:cs typeface="+mn-cs"/>
              </a:rPr>
              <a:t>UNet</a:t>
            </a:r>
            <a:endParaRPr lang="en-GB" sz="1800" kern="1200" dirty="0">
              <a:solidFill>
                <a:srgbClr val="222222"/>
              </a:solidFill>
              <a:latin typeface="Montserrat" pitchFamily="2" charset="77"/>
              <a:ea typeface="+mn-ea"/>
              <a:cs typeface="+mn-cs"/>
            </a:endParaRPr>
          </a:p>
        </p:txBody>
      </p:sp>
      <p:sp>
        <p:nvSpPr>
          <p:cNvPr id="63" name="Down Arrow 37">
            <a:extLst>
              <a:ext uri="{FF2B5EF4-FFF2-40B4-BE49-F238E27FC236}">
                <a16:creationId xmlns:a16="http://schemas.microsoft.com/office/drawing/2014/main" id="{2C94EFDB-BD98-15D4-AA9A-CB06352C2B16}"/>
              </a:ext>
            </a:extLst>
          </p:cNvPr>
          <p:cNvSpPr/>
          <p:nvPr/>
        </p:nvSpPr>
        <p:spPr>
          <a:xfrm>
            <a:off x="4492834" y="5748098"/>
            <a:ext cx="333406" cy="414728"/>
          </a:xfrm>
          <a:prstGeom prst="downArrow">
            <a:avLst/>
          </a:prstGeom>
          <a:solidFill>
            <a:srgbClr val="F8BE7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22222"/>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D2F37735-1E2D-81A7-B8FD-5B8D85C62D16}"/>
              </a:ext>
            </a:extLst>
          </p:cNvPr>
          <p:cNvSpPr txBox="1"/>
          <p:nvPr/>
        </p:nvSpPr>
        <p:spPr>
          <a:xfrm>
            <a:off x="715321" y="3859473"/>
            <a:ext cx="2694833" cy="1615827"/>
          </a:xfrm>
          <a:prstGeom prst="rect">
            <a:avLst/>
          </a:prstGeom>
          <a:noFill/>
        </p:spPr>
        <p:txBody>
          <a:bodyPr wrap="square" rtlCol="0">
            <a:spAutoFit/>
          </a:bodyPr>
          <a:lstStyle/>
          <a:p>
            <a:pPr>
              <a:buClrTx/>
              <a:buFontTx/>
              <a:buNone/>
            </a:pPr>
            <a:r>
              <a:rPr lang="en-GB" sz="900" kern="1200" dirty="0">
                <a:solidFill>
                  <a:srgbClr val="222222"/>
                </a:solidFill>
                <a:latin typeface="Montserrat" pitchFamily="2" charset="77"/>
                <a:ea typeface="+mn-ea"/>
                <a:cs typeface="+mn-cs"/>
              </a:rPr>
              <a:t>Default model:</a:t>
            </a:r>
          </a:p>
          <a:p>
            <a:pPr>
              <a:buClrTx/>
              <a:buFontTx/>
              <a:buNone/>
            </a:pPr>
            <a:r>
              <a:rPr lang="en-GB" sz="900" kern="1200" dirty="0">
                <a:solidFill>
                  <a:srgbClr val="222222"/>
                </a:solidFill>
                <a:latin typeface="Montserrat" pitchFamily="2" charset="77"/>
                <a:ea typeface="+mn-ea"/>
                <a:cs typeface="+mn-cs"/>
              </a:rPr>
              <a:t>- Hyperparameters based on MARIDA RF</a:t>
            </a:r>
            <a:r>
              <a:rPr lang="en-GB" sz="900" kern="1200" baseline="-25000" dirty="0">
                <a:solidFill>
                  <a:srgbClr val="222222"/>
                </a:solidFill>
                <a:latin typeface="Montserrat" pitchFamily="2" charset="77"/>
                <a:ea typeface="+mn-ea"/>
                <a:cs typeface="+mn-cs"/>
              </a:rPr>
              <a:t>SS+SI</a:t>
            </a:r>
          </a:p>
          <a:p>
            <a:pPr>
              <a:buClrTx/>
              <a:buFontTx/>
              <a:buNone/>
            </a:pPr>
            <a:r>
              <a:rPr lang="en-GB" sz="900" kern="1200" dirty="0">
                <a:solidFill>
                  <a:srgbClr val="222222"/>
                </a:solidFill>
                <a:latin typeface="Montserrat" pitchFamily="2" charset="77"/>
                <a:ea typeface="+mn-ea"/>
                <a:cs typeface="+mn-cs"/>
              </a:rPr>
              <a:t>- 19 ML features: 'B01', 'B02', 'B03', 'B04', 'B05', 'B06', 'B07', 'B08', 'B8A', 'B11', 'B12', 'NDVI', 'FAI', 'FDI', 'SI', 'NDWI', 'NRD', 'NDMI', 'BSI’</a:t>
            </a:r>
          </a:p>
          <a:p>
            <a:pPr>
              <a:buClrTx/>
              <a:buFontTx/>
              <a:buNone/>
            </a:pPr>
            <a:endParaRPr lang="en-GB" sz="900" kern="1200" dirty="0">
              <a:solidFill>
                <a:srgbClr val="222222"/>
              </a:solidFill>
              <a:latin typeface="Montserrat" pitchFamily="2" charset="77"/>
              <a:ea typeface="+mn-ea"/>
              <a:cs typeface="+mn-cs"/>
            </a:endParaRPr>
          </a:p>
          <a:p>
            <a:pPr>
              <a:buClrTx/>
              <a:buFontTx/>
              <a:buNone/>
            </a:pPr>
            <a:r>
              <a:rPr lang="en-GB" sz="900" b="1" kern="1200" dirty="0">
                <a:solidFill>
                  <a:srgbClr val="222222"/>
                </a:solidFill>
                <a:latin typeface="Montserrat" pitchFamily="2" charset="77"/>
                <a:ea typeface="+mn-ea"/>
                <a:cs typeface="+mn-cs"/>
              </a:rPr>
              <a:t>Several variations of the original MARIDA RF</a:t>
            </a:r>
            <a:r>
              <a:rPr lang="en-GB" sz="900" b="1" kern="1200" baseline="-25000" dirty="0">
                <a:solidFill>
                  <a:srgbClr val="222222"/>
                </a:solidFill>
                <a:latin typeface="Montserrat" pitchFamily="2" charset="77"/>
                <a:ea typeface="+mn-ea"/>
                <a:cs typeface="+mn-cs"/>
              </a:rPr>
              <a:t>SS+SI </a:t>
            </a:r>
            <a:r>
              <a:rPr lang="en-GB" sz="900" b="1" kern="1200" dirty="0">
                <a:solidFill>
                  <a:srgbClr val="222222"/>
                </a:solidFill>
                <a:latin typeface="Montserrat" pitchFamily="2" charset="77"/>
                <a:ea typeface="+mn-ea"/>
                <a:cs typeface="+mn-cs"/>
              </a:rPr>
              <a:t>are presented in the following slides</a:t>
            </a:r>
          </a:p>
        </p:txBody>
      </p:sp>
      <p:sp>
        <p:nvSpPr>
          <p:cNvPr id="69" name="TextBox 68">
            <a:extLst>
              <a:ext uri="{FF2B5EF4-FFF2-40B4-BE49-F238E27FC236}">
                <a16:creationId xmlns:a16="http://schemas.microsoft.com/office/drawing/2014/main" id="{DCDFAEC2-5C4B-AC3A-1957-5A9C317E8455}"/>
              </a:ext>
            </a:extLst>
          </p:cNvPr>
          <p:cNvSpPr txBox="1"/>
          <p:nvPr/>
        </p:nvSpPr>
        <p:spPr>
          <a:xfrm>
            <a:off x="3396727" y="3832376"/>
            <a:ext cx="2694833" cy="1585049"/>
          </a:xfrm>
          <a:prstGeom prst="rect">
            <a:avLst/>
          </a:prstGeom>
          <a:noFill/>
        </p:spPr>
        <p:txBody>
          <a:bodyPr wrap="square" rtlCol="0">
            <a:spAutoFit/>
          </a:bodyPr>
          <a:lstStyle/>
          <a:p>
            <a:pPr>
              <a:buClrTx/>
            </a:pPr>
            <a:r>
              <a:rPr lang="en-GB" sz="900" kern="1200" dirty="0">
                <a:solidFill>
                  <a:srgbClr val="222222"/>
                </a:solidFill>
                <a:latin typeface="Montserrat" pitchFamily="2" charset="77"/>
                <a:ea typeface="+mn-ea"/>
                <a:cs typeface="+mn-cs"/>
              </a:rPr>
              <a:t>Default model:</a:t>
            </a:r>
          </a:p>
          <a:p>
            <a:pPr>
              <a:buClrTx/>
            </a:pPr>
            <a:r>
              <a:rPr lang="en-GB" sz="900" kern="1200" dirty="0">
                <a:solidFill>
                  <a:srgbClr val="222222"/>
                </a:solidFill>
                <a:latin typeface="Montserrat" pitchFamily="2" charset="77"/>
                <a:ea typeface="+mn-ea"/>
                <a:cs typeface="+mn-cs"/>
              </a:rPr>
              <a:t>- Hyperparameters based on Cross-Validation</a:t>
            </a:r>
          </a:p>
          <a:p>
            <a:pPr>
              <a:buClrTx/>
            </a:pPr>
            <a:r>
              <a:rPr lang="en-GB" sz="900" kern="1200" dirty="0">
                <a:solidFill>
                  <a:srgbClr val="222222"/>
                </a:solidFill>
                <a:latin typeface="Montserrat" pitchFamily="2" charset="77"/>
                <a:ea typeface="+mn-ea"/>
                <a:cs typeface="+mn-cs"/>
              </a:rPr>
              <a:t>- 19 ML features: 'B01', 'B02', 'B03', 'B04', 'B05', 'B06', 'B07', 'B08', 'B8A', 'B11', 'B12', 'NDVI', 'FAI', 'FDI', 'SI', 'NDWI', 'NRD', 'NDMI', 'BSI’</a:t>
            </a:r>
          </a:p>
          <a:p>
            <a:pPr>
              <a:buClrTx/>
            </a:pPr>
            <a:endParaRPr lang="en-GB" sz="900" kern="1200" dirty="0">
              <a:solidFill>
                <a:srgbClr val="222222"/>
              </a:solidFill>
              <a:latin typeface="Montserrat" pitchFamily="2" charset="77"/>
              <a:ea typeface="+mn-ea"/>
              <a:cs typeface="+mn-cs"/>
            </a:endParaRPr>
          </a:p>
          <a:p>
            <a:pPr>
              <a:buClrTx/>
            </a:pPr>
            <a:r>
              <a:rPr lang="en-GB" sz="900" kern="1200" dirty="0">
                <a:solidFill>
                  <a:srgbClr val="222222"/>
                </a:solidFill>
                <a:latin typeface="Montserrat" pitchFamily="2" charset="77"/>
                <a:ea typeface="+mn-ea"/>
                <a:cs typeface="+mn-cs"/>
              </a:rPr>
              <a:t>It will not be the focus of this presentation, but POS2IDON supports it</a:t>
            </a:r>
          </a:p>
          <a:p>
            <a:pPr marL="171450" indent="-171450">
              <a:buClrTx/>
              <a:buFontTx/>
              <a:buChar char="-"/>
            </a:pPr>
            <a:endParaRPr lang="en-GB" sz="1050" kern="1200" baseline="-25000" dirty="0">
              <a:solidFill>
                <a:srgbClr val="222222"/>
              </a:solidFill>
              <a:latin typeface="Calibri" panose="020F0502020204030204"/>
              <a:ea typeface="+mn-ea"/>
              <a:cs typeface="+mn-cs"/>
            </a:endParaRPr>
          </a:p>
        </p:txBody>
      </p:sp>
      <p:sp>
        <p:nvSpPr>
          <p:cNvPr id="70" name="TextBox 69">
            <a:extLst>
              <a:ext uri="{FF2B5EF4-FFF2-40B4-BE49-F238E27FC236}">
                <a16:creationId xmlns:a16="http://schemas.microsoft.com/office/drawing/2014/main" id="{803C5EFA-1EAB-FC72-E4F9-4F02629C66D0}"/>
              </a:ext>
            </a:extLst>
          </p:cNvPr>
          <p:cNvSpPr txBox="1"/>
          <p:nvPr/>
        </p:nvSpPr>
        <p:spPr>
          <a:xfrm>
            <a:off x="6144590" y="3830112"/>
            <a:ext cx="2635563" cy="1754326"/>
          </a:xfrm>
          <a:prstGeom prst="rect">
            <a:avLst/>
          </a:prstGeom>
          <a:noFill/>
        </p:spPr>
        <p:txBody>
          <a:bodyPr wrap="square" rtlCol="0">
            <a:spAutoFit/>
          </a:bodyPr>
          <a:lstStyle/>
          <a:p>
            <a:pPr>
              <a:buClrTx/>
              <a:buFont typeface="Arial"/>
              <a:buNone/>
            </a:pPr>
            <a:r>
              <a:rPr lang="en-GB" sz="900" kern="1200" dirty="0">
                <a:solidFill>
                  <a:srgbClr val="222222"/>
                </a:solidFill>
                <a:latin typeface="Montserrat" pitchFamily="2" charset="77"/>
                <a:ea typeface="+mn-ea"/>
                <a:cs typeface="+mn-cs"/>
              </a:rPr>
              <a:t>Default model:</a:t>
            </a:r>
          </a:p>
          <a:p>
            <a:pPr>
              <a:buClrTx/>
              <a:buFont typeface="Arial"/>
              <a:buNone/>
            </a:pPr>
            <a:r>
              <a:rPr lang="en-GB" sz="900" kern="1200" dirty="0">
                <a:solidFill>
                  <a:srgbClr val="222222"/>
                </a:solidFill>
                <a:latin typeface="Montserrat" pitchFamily="2" charset="77"/>
                <a:ea typeface="+mn-ea"/>
                <a:cs typeface="+mn-cs"/>
              </a:rPr>
              <a:t>- Hyperparameters based on MARIDA </a:t>
            </a:r>
            <a:r>
              <a:rPr lang="en-GB" sz="900" kern="1200" dirty="0" err="1">
                <a:solidFill>
                  <a:srgbClr val="222222"/>
                </a:solidFill>
                <a:latin typeface="Montserrat" pitchFamily="2" charset="77"/>
                <a:ea typeface="+mn-ea"/>
                <a:cs typeface="+mn-cs"/>
              </a:rPr>
              <a:t>Unet</a:t>
            </a:r>
            <a:endParaRPr lang="en-GB" sz="900" kern="1200" dirty="0">
              <a:solidFill>
                <a:srgbClr val="222222"/>
              </a:solidFill>
              <a:latin typeface="Montserrat" pitchFamily="2" charset="77"/>
              <a:ea typeface="+mn-ea"/>
              <a:cs typeface="+mn-cs"/>
            </a:endParaRPr>
          </a:p>
          <a:p>
            <a:pPr>
              <a:buClrTx/>
              <a:buFont typeface="Arial"/>
              <a:buNone/>
            </a:pPr>
            <a:r>
              <a:rPr lang="en-GB" sz="900" kern="1200" dirty="0">
                <a:solidFill>
                  <a:srgbClr val="222222"/>
                </a:solidFill>
                <a:latin typeface="Montserrat" pitchFamily="2" charset="77"/>
                <a:ea typeface="+mn-ea"/>
                <a:cs typeface="+mn-cs"/>
              </a:rPr>
              <a:t>- 11 ML features: 'B01', 'B02', 'B03', 'B04', 'B05', 'B06', 'B07', 'B08', 'B8A', 'B11', 'B12’ </a:t>
            </a:r>
          </a:p>
          <a:p>
            <a:pPr>
              <a:buClrTx/>
              <a:buFont typeface="Arial"/>
              <a:buNone/>
            </a:pPr>
            <a:r>
              <a:rPr lang="en-GB" sz="900" kern="1200" dirty="0">
                <a:solidFill>
                  <a:srgbClr val="222222"/>
                </a:solidFill>
                <a:latin typeface="Montserrat" pitchFamily="2" charset="77"/>
                <a:ea typeface="+mn-ea"/>
                <a:cs typeface="+mn-cs"/>
              </a:rPr>
              <a:t>More information:</a:t>
            </a:r>
          </a:p>
          <a:p>
            <a:pPr>
              <a:buClrTx/>
              <a:buFont typeface="Arial"/>
              <a:buNone/>
            </a:pPr>
            <a:r>
              <a:rPr lang="en-GB" sz="900" kern="1200" dirty="0">
                <a:solidFill>
                  <a:srgbClr val="222222"/>
                </a:solidFill>
                <a:latin typeface="Montserrat" pitchFamily="2" charset="77"/>
                <a:ea typeface="+mn-ea"/>
                <a:cs typeface="+mn-cs"/>
                <a:hlinkClick r:id="rId11">
                  <a:extLst>
                    <a:ext uri="{A12FA001-AC4F-418D-AE19-62706E023703}">
                      <ahyp:hlinkClr xmlns:ahyp="http://schemas.microsoft.com/office/drawing/2018/hyperlinkcolor" val="tx"/>
                    </a:ext>
                  </a:extLst>
                </a:hlinkClick>
              </a:rPr>
              <a:t>Kikaki et al, 2022. MARIDA: A benchmark for Marine Debris detection from Sentinel-2 remote sensing data</a:t>
            </a:r>
            <a:endParaRPr lang="en-GB" sz="900" kern="1200" dirty="0">
              <a:solidFill>
                <a:srgbClr val="222222"/>
              </a:solidFill>
              <a:latin typeface="Montserrat" pitchFamily="2" charset="77"/>
              <a:ea typeface="+mn-ea"/>
              <a:cs typeface="+mn-cs"/>
            </a:endParaRPr>
          </a:p>
          <a:p>
            <a:pPr>
              <a:buClrTx/>
              <a:buFont typeface="Arial"/>
              <a:buNone/>
            </a:pPr>
            <a:endParaRPr lang="en-GB" sz="900" kern="1200" dirty="0">
              <a:solidFill>
                <a:srgbClr val="222222"/>
              </a:solidFill>
              <a:latin typeface="Montserrat" pitchFamily="2" charset="77"/>
              <a:ea typeface="+mn-ea"/>
              <a:cs typeface="+mn-cs"/>
            </a:endParaRPr>
          </a:p>
          <a:p>
            <a:pPr>
              <a:buClrTx/>
              <a:buFont typeface="Arial"/>
              <a:buNone/>
            </a:pPr>
            <a:r>
              <a:rPr lang="en-GB" sz="900" kern="1200" dirty="0">
                <a:solidFill>
                  <a:srgbClr val="222222"/>
                </a:solidFill>
                <a:latin typeface="Montserrat" pitchFamily="2" charset="77"/>
                <a:ea typeface="+mn-ea"/>
                <a:cs typeface="+mn-cs"/>
              </a:rPr>
              <a:t>It will not be the focus of this presentation, but POS2IDON supports it</a:t>
            </a:r>
          </a:p>
        </p:txBody>
      </p:sp>
      <p:pic>
        <p:nvPicPr>
          <p:cNvPr id="4" name="Graphic 3" descr="Exit with solid fill">
            <a:hlinkClick r:id="rId12" action="ppaction://hlinksldjump"/>
            <a:extLst>
              <a:ext uri="{FF2B5EF4-FFF2-40B4-BE49-F238E27FC236}">
                <a16:creationId xmlns:a16="http://schemas.microsoft.com/office/drawing/2014/main" id="{062A5D98-1BD9-B312-26D8-6B6CBBEC261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00524" y="118748"/>
            <a:ext cx="502354" cy="502354"/>
          </a:xfrm>
          <a:prstGeom prst="rect">
            <a:avLst/>
          </a:prstGeom>
        </p:spPr>
      </p:pic>
      <p:sp>
        <p:nvSpPr>
          <p:cNvPr id="2" name="Title 1">
            <a:extLst>
              <a:ext uri="{FF2B5EF4-FFF2-40B4-BE49-F238E27FC236}">
                <a16:creationId xmlns:a16="http://schemas.microsoft.com/office/drawing/2014/main" id="{0A86197A-2336-83A5-3F7B-188F1BABCAC1}"/>
              </a:ext>
            </a:extLst>
          </p:cNvPr>
          <p:cNvSpPr txBox="1">
            <a:spLocks/>
          </p:cNvSpPr>
          <p:nvPr/>
        </p:nvSpPr>
        <p:spPr>
          <a:xfrm>
            <a:off x="558064" y="1024315"/>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POS2IDON: Description</a:t>
            </a: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spTree>
    <p:extLst>
      <p:ext uri="{BB962C8B-B14F-4D97-AF65-F5344CB8AC3E}">
        <p14:creationId xmlns:p14="http://schemas.microsoft.com/office/powerpoint/2010/main" val="4171814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Title 1">
            <a:extLst>
              <a:ext uri="{FF2B5EF4-FFF2-40B4-BE49-F238E27FC236}">
                <a16:creationId xmlns:a16="http://schemas.microsoft.com/office/drawing/2014/main" id="{41C70DDD-4099-D957-F5C9-B8CF056B574E}"/>
              </a:ext>
            </a:extLst>
          </p:cNvPr>
          <p:cNvSpPr txBox="1">
            <a:spLocks/>
          </p:cNvSpPr>
          <p:nvPr/>
        </p:nvSpPr>
        <p:spPr>
          <a:xfrm>
            <a:off x="558064" y="1024315"/>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POS2IDON: Models </a:t>
            </a: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graphicFrame>
        <p:nvGraphicFramePr>
          <p:cNvPr id="6" name="Table 5">
            <a:extLst>
              <a:ext uri="{FF2B5EF4-FFF2-40B4-BE49-F238E27FC236}">
                <a16:creationId xmlns:a16="http://schemas.microsoft.com/office/drawing/2014/main" id="{DBA3D4B9-94F3-5444-971D-EE577AF9EAD9}"/>
              </a:ext>
            </a:extLst>
          </p:cNvPr>
          <p:cNvGraphicFramePr>
            <a:graphicFrameLocks noGrp="1"/>
          </p:cNvGraphicFramePr>
          <p:nvPr>
            <p:extLst>
              <p:ext uri="{D42A27DB-BD31-4B8C-83A1-F6EECF244321}">
                <p14:modId xmlns:p14="http://schemas.microsoft.com/office/powerpoint/2010/main" val="368728233"/>
              </p:ext>
            </p:extLst>
          </p:nvPr>
        </p:nvGraphicFramePr>
        <p:xfrm>
          <a:off x="645275" y="1939925"/>
          <a:ext cx="3357650" cy="4351337"/>
        </p:xfrm>
        <a:graphic>
          <a:graphicData uri="http://schemas.openxmlformats.org/drawingml/2006/table">
            <a:tbl>
              <a:tblPr/>
              <a:tblGrid>
                <a:gridCol w="739198">
                  <a:extLst>
                    <a:ext uri="{9D8B030D-6E8A-4147-A177-3AD203B41FA5}">
                      <a16:colId xmlns:a16="http://schemas.microsoft.com/office/drawing/2014/main" val="1908367549"/>
                    </a:ext>
                  </a:extLst>
                </a:gridCol>
                <a:gridCol w="367760">
                  <a:extLst>
                    <a:ext uri="{9D8B030D-6E8A-4147-A177-3AD203B41FA5}">
                      <a16:colId xmlns:a16="http://schemas.microsoft.com/office/drawing/2014/main" val="325345848"/>
                    </a:ext>
                  </a:extLst>
                </a:gridCol>
                <a:gridCol w="573706">
                  <a:extLst>
                    <a:ext uri="{9D8B030D-6E8A-4147-A177-3AD203B41FA5}">
                      <a16:colId xmlns:a16="http://schemas.microsoft.com/office/drawing/2014/main" val="2135706612"/>
                    </a:ext>
                  </a:extLst>
                </a:gridCol>
                <a:gridCol w="367760">
                  <a:extLst>
                    <a:ext uri="{9D8B030D-6E8A-4147-A177-3AD203B41FA5}">
                      <a16:colId xmlns:a16="http://schemas.microsoft.com/office/drawing/2014/main" val="3855250067"/>
                    </a:ext>
                  </a:extLst>
                </a:gridCol>
                <a:gridCol w="573706">
                  <a:extLst>
                    <a:ext uri="{9D8B030D-6E8A-4147-A177-3AD203B41FA5}">
                      <a16:colId xmlns:a16="http://schemas.microsoft.com/office/drawing/2014/main" val="2846392275"/>
                    </a:ext>
                  </a:extLst>
                </a:gridCol>
                <a:gridCol w="367760">
                  <a:extLst>
                    <a:ext uri="{9D8B030D-6E8A-4147-A177-3AD203B41FA5}">
                      <a16:colId xmlns:a16="http://schemas.microsoft.com/office/drawing/2014/main" val="3805533294"/>
                    </a:ext>
                  </a:extLst>
                </a:gridCol>
                <a:gridCol w="367760">
                  <a:extLst>
                    <a:ext uri="{9D8B030D-6E8A-4147-A177-3AD203B41FA5}">
                      <a16:colId xmlns:a16="http://schemas.microsoft.com/office/drawing/2014/main" val="1106788142"/>
                    </a:ext>
                  </a:extLst>
                </a:gridCol>
              </a:tblGrid>
              <a:tr h="255961">
                <a:tc>
                  <a:txBody>
                    <a:bodyPr/>
                    <a:lstStyle/>
                    <a:p>
                      <a:pPr rtl="0" fontAlgn="ctr">
                        <a:spcBef>
                          <a:spcPts val="0"/>
                        </a:spcBef>
                        <a:spcAft>
                          <a:spcPts val="0"/>
                        </a:spcAft>
                      </a:pPr>
                      <a:r>
                        <a:rPr lang="en-US" sz="1300" b="1" i="0" u="none" strike="noStrike" dirty="0">
                          <a:solidFill>
                            <a:srgbClr val="FFFFFF"/>
                          </a:solidFill>
                          <a:effectLst/>
                          <a:latin typeface="Calibri" panose="020F0502020204030204" pitchFamily="34" charset="0"/>
                        </a:rPr>
                        <a:t> </a:t>
                      </a:r>
                      <a:endParaRPr lang="en-US" sz="800" dirty="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4472C4"/>
                    </a:solidFill>
                  </a:tcPr>
                </a:tc>
                <a:tc gridSpan="3">
                  <a:txBody>
                    <a:bodyPr/>
                    <a:lstStyle/>
                    <a:p>
                      <a:pPr algn="ctr" rtl="0" fontAlgn="ctr">
                        <a:spcBef>
                          <a:spcPts val="0"/>
                        </a:spcBef>
                        <a:spcAft>
                          <a:spcPts val="0"/>
                        </a:spcAft>
                      </a:pPr>
                      <a:r>
                        <a:rPr lang="en-US" sz="1300" b="1" i="0" u="none" strike="noStrike">
                          <a:solidFill>
                            <a:srgbClr val="FFFFFF"/>
                          </a:solidFill>
                          <a:effectLst/>
                          <a:latin typeface="Calibri" panose="020F0502020204030204" pitchFamily="34" charset="0"/>
                        </a:rPr>
                        <a:t>RF</a:t>
                      </a:r>
                      <a:endParaRPr lang="en-US" sz="800">
                        <a:effectLst/>
                      </a:endParaRPr>
                    </a:p>
                  </a:txBody>
                  <a:tcPr marL="36776" marR="36776" marT="18388" marB="18388"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4472C4"/>
                    </a:solidFill>
                  </a:tcPr>
                </a:tc>
                <a:tc hMerge="1">
                  <a:txBody>
                    <a:bodyPr/>
                    <a:lstStyle/>
                    <a:p>
                      <a:endParaRPr lang="en-US"/>
                    </a:p>
                  </a:txBody>
                  <a:tcPr/>
                </a:tc>
                <a:tc hMerge="1">
                  <a:txBody>
                    <a:bodyPr/>
                    <a:lstStyle/>
                    <a:p>
                      <a:endParaRPr lang="en-US"/>
                    </a:p>
                  </a:txBody>
                  <a:tcPr/>
                </a:tc>
                <a:tc gridSpan="3">
                  <a:txBody>
                    <a:bodyPr/>
                    <a:lstStyle/>
                    <a:p>
                      <a:pPr algn="ctr" rtl="0" fontAlgn="ctr">
                        <a:spcBef>
                          <a:spcPts val="0"/>
                        </a:spcBef>
                        <a:spcAft>
                          <a:spcPts val="0"/>
                        </a:spcAft>
                      </a:pPr>
                      <a:r>
                        <a:rPr lang="en-US" sz="1300" b="1" i="0" u="none" strike="noStrike">
                          <a:solidFill>
                            <a:srgbClr val="FFFFFF"/>
                          </a:solidFill>
                          <a:effectLst/>
                          <a:latin typeface="Calibri" panose="020F0502020204030204" pitchFamily="34" charset="0"/>
                        </a:rPr>
                        <a:t>XGBoost</a:t>
                      </a:r>
                      <a:endParaRPr lang="en-US" sz="800">
                        <a:effectLst/>
                      </a:endParaRPr>
                    </a:p>
                  </a:txBody>
                  <a:tcPr marL="36776" marR="36776" marT="18388" marB="18388"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4472C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0879697"/>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Class</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IoU</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Rec</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F1</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IoU</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Rec</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F1</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810871893"/>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MD</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0.68</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0.83</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0.81</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0.73</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0.84</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0.84</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6303144"/>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DenseS</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0.92</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0.95</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0.93</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340236990"/>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SpS</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0.82</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0.85</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0.92</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886877908"/>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NatM</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0.73</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0.85</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0.75</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0.81</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4245105459"/>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Ship</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0.69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0.75</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0.82</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0.76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0.81</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1049897231"/>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Clouds</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0.93</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0.97</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0.98</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0.98</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3259474999"/>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MWater</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0.94</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0.97</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0.97</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0.97</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0.98</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2977499584"/>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SLWater</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1013491795"/>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Foam</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0.59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0.74</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0.74</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0.66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0.78</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2262025630"/>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TWater</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3920271728"/>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SWater</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0.93</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0.97</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0.98</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508239546"/>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Cyanob</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1905081002"/>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Noctil</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1.00</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639359269"/>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Phaeoc</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0.94</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0.92</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0.91</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0.95</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3950320528"/>
                  </a:ext>
                </a:extLst>
              </a:tr>
              <a:tr h="255961">
                <a:tc>
                  <a:txBody>
                    <a:bodyPr/>
                    <a:lstStyle/>
                    <a:p>
                      <a:pPr rtl="0" fontAlgn="ctr">
                        <a:spcBef>
                          <a:spcPts val="0"/>
                        </a:spcBef>
                        <a:spcAft>
                          <a:spcPts val="0"/>
                        </a:spcAft>
                      </a:pPr>
                      <a:r>
                        <a:rPr lang="en-US" sz="1300" b="1" i="0" u="none" strike="noStrike">
                          <a:solidFill>
                            <a:srgbClr val="FFFFFF"/>
                          </a:solidFill>
                          <a:effectLst/>
                          <a:latin typeface="Calibri" panose="020F0502020204030204" pitchFamily="34" charset="0"/>
                        </a:rPr>
                        <a:t>Average</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0.86</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0.91</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0.92</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0.89</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a:solidFill>
                            <a:srgbClr val="000000"/>
                          </a:solidFill>
                          <a:effectLst/>
                          <a:latin typeface="Calibri" panose="020F0502020204030204" pitchFamily="34" charset="0"/>
                        </a:rPr>
                        <a:t>0.93</a:t>
                      </a:r>
                      <a:endParaRPr lang="en-US" sz="80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300" b="0" i="0" u="none" strike="noStrike" dirty="0">
                          <a:solidFill>
                            <a:srgbClr val="000000"/>
                          </a:solidFill>
                          <a:effectLst/>
                          <a:latin typeface="Calibri" panose="020F0502020204030204" pitchFamily="34" charset="0"/>
                        </a:rPr>
                        <a:t>0.94</a:t>
                      </a:r>
                      <a:endParaRPr lang="en-US" sz="800" dirty="0">
                        <a:effectLst/>
                      </a:endParaRPr>
                    </a:p>
                  </a:txBody>
                  <a:tcPr marL="33098" marR="33098" marT="26479" marB="26479"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1038709637"/>
                  </a:ext>
                </a:extLst>
              </a:tr>
            </a:tbl>
          </a:graphicData>
        </a:graphic>
      </p:graphicFrame>
      <p:sp>
        <p:nvSpPr>
          <p:cNvPr id="8" name="Rectangle 1">
            <a:extLst>
              <a:ext uri="{FF2B5EF4-FFF2-40B4-BE49-F238E27FC236}">
                <a16:creationId xmlns:a16="http://schemas.microsoft.com/office/drawing/2014/main" id="{563B9BC0-B437-C34A-1B7A-F9F3D15A6E54}"/>
              </a:ext>
            </a:extLst>
          </p:cNvPr>
          <p:cNvSpPr>
            <a:spLocks noChangeArrowheads="1"/>
          </p:cNvSpPr>
          <p:nvPr/>
        </p:nvSpPr>
        <p:spPr bwMode="auto">
          <a:xfrm>
            <a:off x="441642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E4027222-23CF-CE05-A064-4A9363021DBA}"/>
              </a:ext>
            </a:extLst>
          </p:cNvPr>
          <p:cNvSpPr txBox="1"/>
          <p:nvPr/>
        </p:nvSpPr>
        <p:spPr>
          <a:xfrm>
            <a:off x="4183380" y="1886585"/>
            <a:ext cx="7450556" cy="1815882"/>
          </a:xfrm>
          <a:prstGeom prst="rect">
            <a:avLst/>
          </a:prstGeom>
          <a:noFill/>
        </p:spPr>
        <p:txBody>
          <a:bodyPr wrap="square">
            <a:spAutoFit/>
          </a:bodyPr>
          <a:lstStyle/>
          <a:p>
            <a:pPr algn="just">
              <a:buClrTx/>
              <a:buFontTx/>
              <a:buNone/>
            </a:pPr>
            <a:r>
              <a:rPr lang="en-GB" sz="1400" kern="1200" dirty="0">
                <a:solidFill>
                  <a:srgbClr val="222222"/>
                </a:solidFill>
                <a:latin typeface="Montserrat" panose="00000500000000000000" pitchFamily="2" charset="0"/>
                <a:ea typeface="+mn-ea"/>
                <a:cs typeface="Arial" panose="020B0604020202020204" pitchFamily="34" charset="0"/>
              </a:rPr>
              <a:t>Random Forest and </a:t>
            </a:r>
            <a:r>
              <a:rPr lang="en-GB" sz="1400" kern="1200" dirty="0" err="1">
                <a:solidFill>
                  <a:srgbClr val="222222"/>
                </a:solidFill>
                <a:latin typeface="Montserrat" panose="00000500000000000000" pitchFamily="2" charset="0"/>
                <a:ea typeface="+mn-ea"/>
                <a:cs typeface="Arial" panose="020B0604020202020204" pitchFamily="34" charset="0"/>
              </a:rPr>
              <a:t>XGBoost</a:t>
            </a:r>
            <a:r>
              <a:rPr lang="en-GB" sz="1400" kern="1200" dirty="0">
                <a:solidFill>
                  <a:srgbClr val="222222"/>
                </a:solidFill>
                <a:latin typeface="Montserrat" panose="00000500000000000000" pitchFamily="2" charset="0"/>
                <a:ea typeface="+mn-ea"/>
                <a:cs typeface="Arial" panose="020B0604020202020204" pitchFamily="34" charset="0"/>
              </a:rPr>
              <a:t> ML models show satisfactory metrics. An improved U-NET model is under testing.</a:t>
            </a:r>
          </a:p>
          <a:p>
            <a:pPr algn="just">
              <a:buClrTx/>
              <a:buFontTx/>
              <a:buNone/>
            </a:pPr>
            <a:endParaRPr lang="en-GB" sz="1400" kern="1200" dirty="0">
              <a:solidFill>
                <a:srgbClr val="222222"/>
              </a:solidFill>
              <a:latin typeface="Montserrat" panose="00000500000000000000" pitchFamily="2" charset="0"/>
              <a:ea typeface="+mn-ea"/>
              <a:cs typeface="Arial" panose="020B0604020202020204" pitchFamily="34" charset="0"/>
            </a:endParaRPr>
          </a:p>
          <a:p>
            <a:pPr algn="just">
              <a:buClrTx/>
              <a:buFontTx/>
              <a:buNone/>
            </a:pPr>
            <a:r>
              <a:rPr lang="en-GB" sz="1400" kern="1200" dirty="0">
                <a:solidFill>
                  <a:srgbClr val="222222"/>
                </a:solidFill>
                <a:latin typeface="Montserrat" panose="00000500000000000000" pitchFamily="2" charset="0"/>
                <a:ea typeface="+mn-ea"/>
                <a:cs typeface="Arial" panose="020B0604020202020204" pitchFamily="34" charset="0"/>
              </a:rPr>
              <a:t>Models were trained with an extended version of the MARIDA spectral library, totalizing 14 classes, including Marine Debris, Floating Macroalgae, Ships, Foam, Clear and Turbid Water and Phytoplankton Blooms.</a:t>
            </a:r>
          </a:p>
          <a:p>
            <a:pPr algn="just">
              <a:buClrTx/>
              <a:buFontTx/>
              <a:buNone/>
            </a:pPr>
            <a:endParaRPr lang="en-GB" kern="1200" dirty="0">
              <a:solidFill>
                <a:srgbClr val="222222"/>
              </a:solidFill>
              <a:latin typeface="Montserrat" panose="00000500000000000000" pitchFamily="2" charset="0"/>
              <a:ea typeface="+mn-ea"/>
              <a:cs typeface="Arial" panose="020B0604020202020204" pitchFamily="34" charset="0"/>
            </a:endParaRPr>
          </a:p>
          <a:p>
            <a:pPr algn="just">
              <a:buClrTx/>
              <a:buFontTx/>
              <a:buNone/>
            </a:pPr>
            <a:endParaRPr lang="en-GB" sz="1400" kern="1200" dirty="0">
              <a:solidFill>
                <a:srgbClr val="222222"/>
              </a:solidFill>
              <a:latin typeface="Montserrat" panose="00000500000000000000" pitchFamily="2" charset="0"/>
              <a:ea typeface="+mn-ea"/>
              <a:cs typeface="Arial" panose="020B0604020202020204" pitchFamily="34" charset="0"/>
            </a:endParaRPr>
          </a:p>
        </p:txBody>
      </p:sp>
      <p:pic>
        <p:nvPicPr>
          <p:cNvPr id="14" name="Picture 13">
            <a:extLst>
              <a:ext uri="{FF2B5EF4-FFF2-40B4-BE49-F238E27FC236}">
                <a16:creationId xmlns:a16="http://schemas.microsoft.com/office/drawing/2014/main" id="{0F159E12-6DE0-DEBB-2FFA-F3DC08FB1B0F}"/>
              </a:ext>
            </a:extLst>
          </p:cNvPr>
          <p:cNvPicPr>
            <a:picLocks noChangeAspect="1"/>
          </p:cNvPicPr>
          <p:nvPr/>
        </p:nvPicPr>
        <p:blipFill>
          <a:blip r:embed="rId3"/>
          <a:stretch>
            <a:fillRect/>
          </a:stretch>
        </p:blipFill>
        <p:spPr>
          <a:xfrm rot="5400000">
            <a:off x="6147636" y="4890745"/>
            <a:ext cx="1674336" cy="1953391"/>
          </a:xfrm>
          <a:prstGeom prst="rect">
            <a:avLst/>
          </a:prstGeom>
          <a:ln>
            <a:solidFill>
              <a:srgbClr val="FF0000"/>
            </a:solidFill>
          </a:ln>
        </p:spPr>
      </p:pic>
      <p:pic>
        <p:nvPicPr>
          <p:cNvPr id="15" name="Picture 14" descr="A map of the world&#10;&#10;Description automatically generated with low confidence">
            <a:extLst>
              <a:ext uri="{FF2B5EF4-FFF2-40B4-BE49-F238E27FC236}">
                <a16:creationId xmlns:a16="http://schemas.microsoft.com/office/drawing/2014/main" id="{C7357178-C457-1389-E605-C8DC3B4BE6D9}"/>
              </a:ext>
            </a:extLst>
          </p:cNvPr>
          <p:cNvPicPr>
            <a:picLocks noChangeAspect="1"/>
          </p:cNvPicPr>
          <p:nvPr/>
        </p:nvPicPr>
        <p:blipFill rotWithShape="1">
          <a:blip r:embed="rId4"/>
          <a:srcRect l="47481"/>
          <a:stretch/>
        </p:blipFill>
        <p:spPr>
          <a:xfrm>
            <a:off x="8055802" y="3291508"/>
            <a:ext cx="1945059" cy="1648106"/>
          </a:xfrm>
          <a:prstGeom prst="rect">
            <a:avLst/>
          </a:prstGeom>
          <a:ln w="12700">
            <a:solidFill>
              <a:srgbClr val="FF0000"/>
            </a:solidFill>
          </a:ln>
        </p:spPr>
      </p:pic>
      <p:pic>
        <p:nvPicPr>
          <p:cNvPr id="16" name="Picture 15" descr="A screenshot of a computer&#10;&#10;Description automatically generated with low confidence">
            <a:extLst>
              <a:ext uri="{FF2B5EF4-FFF2-40B4-BE49-F238E27FC236}">
                <a16:creationId xmlns:a16="http://schemas.microsoft.com/office/drawing/2014/main" id="{47F4F372-1B25-E565-ACE3-6CA956AFD37F}"/>
              </a:ext>
            </a:extLst>
          </p:cNvPr>
          <p:cNvPicPr>
            <a:picLocks noChangeAspect="1"/>
          </p:cNvPicPr>
          <p:nvPr/>
        </p:nvPicPr>
        <p:blipFill rotWithShape="1">
          <a:blip r:embed="rId5"/>
          <a:srcRect l="50953"/>
          <a:stretch/>
        </p:blipFill>
        <p:spPr>
          <a:xfrm>
            <a:off x="10091089" y="3291508"/>
            <a:ext cx="1845344" cy="1674337"/>
          </a:xfrm>
          <a:prstGeom prst="rect">
            <a:avLst/>
          </a:prstGeom>
          <a:ln w="12700">
            <a:solidFill>
              <a:srgbClr val="FF0000"/>
            </a:solidFill>
          </a:ln>
        </p:spPr>
      </p:pic>
      <p:pic>
        <p:nvPicPr>
          <p:cNvPr id="17" name="Picture 16">
            <a:extLst>
              <a:ext uri="{FF2B5EF4-FFF2-40B4-BE49-F238E27FC236}">
                <a16:creationId xmlns:a16="http://schemas.microsoft.com/office/drawing/2014/main" id="{CEA8ADA4-57B7-2053-03BB-86D0AF1528E3}"/>
              </a:ext>
            </a:extLst>
          </p:cNvPr>
          <p:cNvPicPr>
            <a:picLocks noChangeAspect="1"/>
          </p:cNvPicPr>
          <p:nvPr/>
        </p:nvPicPr>
        <p:blipFill rotWithShape="1">
          <a:blip r:embed="rId6"/>
          <a:srcRect l="25346" t="30756" r="35730" b="19033"/>
          <a:stretch/>
        </p:blipFill>
        <p:spPr>
          <a:xfrm>
            <a:off x="8053765" y="5032854"/>
            <a:ext cx="1945059" cy="1594668"/>
          </a:xfrm>
          <a:prstGeom prst="rect">
            <a:avLst/>
          </a:prstGeom>
          <a:ln w="12700">
            <a:solidFill>
              <a:srgbClr val="FF0000"/>
            </a:solidFill>
          </a:ln>
        </p:spPr>
      </p:pic>
      <p:grpSp>
        <p:nvGrpSpPr>
          <p:cNvPr id="18" name="Group 17">
            <a:extLst>
              <a:ext uri="{FF2B5EF4-FFF2-40B4-BE49-F238E27FC236}">
                <a16:creationId xmlns:a16="http://schemas.microsoft.com/office/drawing/2014/main" id="{362BE4B7-BF7A-4DC2-ABC8-9D631EAC0A1B}"/>
              </a:ext>
            </a:extLst>
          </p:cNvPr>
          <p:cNvGrpSpPr/>
          <p:nvPr/>
        </p:nvGrpSpPr>
        <p:grpSpPr>
          <a:xfrm>
            <a:off x="10091089" y="5032853"/>
            <a:ext cx="1845344" cy="1601662"/>
            <a:chOff x="4346944" y="4545020"/>
            <a:chExt cx="2078947" cy="1768311"/>
          </a:xfrm>
        </p:grpSpPr>
        <p:pic>
          <p:nvPicPr>
            <p:cNvPr id="19" name="Picture 18">
              <a:extLst>
                <a:ext uri="{FF2B5EF4-FFF2-40B4-BE49-F238E27FC236}">
                  <a16:creationId xmlns:a16="http://schemas.microsoft.com/office/drawing/2014/main" id="{DF69121E-5BA1-AC8E-F7C2-251B747C8D00}"/>
                </a:ext>
              </a:extLst>
            </p:cNvPr>
            <p:cNvPicPr>
              <a:picLocks noChangeAspect="1"/>
            </p:cNvPicPr>
            <p:nvPr/>
          </p:nvPicPr>
          <p:blipFill rotWithShape="1">
            <a:blip r:embed="rId7"/>
            <a:srcRect l="31654" t="30012" r="33870" b="22922"/>
            <a:stretch/>
          </p:blipFill>
          <p:spPr>
            <a:xfrm>
              <a:off x="4346944" y="4545020"/>
              <a:ext cx="2078947" cy="1768311"/>
            </a:xfrm>
            <a:prstGeom prst="rect">
              <a:avLst/>
            </a:prstGeom>
            <a:ln w="12700">
              <a:solidFill>
                <a:srgbClr val="FF0000"/>
              </a:solidFill>
            </a:ln>
          </p:spPr>
        </p:pic>
        <p:pic>
          <p:nvPicPr>
            <p:cNvPr id="20" name="Picture 19">
              <a:extLst>
                <a:ext uri="{FF2B5EF4-FFF2-40B4-BE49-F238E27FC236}">
                  <a16:creationId xmlns:a16="http://schemas.microsoft.com/office/drawing/2014/main" id="{08997070-1BD3-8553-A699-9AA1EEB598FD}"/>
                </a:ext>
              </a:extLst>
            </p:cNvPr>
            <p:cNvPicPr>
              <a:picLocks noChangeAspect="1"/>
            </p:cNvPicPr>
            <p:nvPr/>
          </p:nvPicPr>
          <p:blipFill rotWithShape="1">
            <a:blip r:embed="rId7"/>
            <a:srcRect l="42849" t="43676" r="43306" b="48400"/>
            <a:stretch/>
          </p:blipFill>
          <p:spPr>
            <a:xfrm>
              <a:off x="4659899" y="5680096"/>
              <a:ext cx="1568440" cy="559255"/>
            </a:xfrm>
            <a:prstGeom prst="rect">
              <a:avLst/>
            </a:prstGeom>
            <a:ln w="12700">
              <a:solidFill>
                <a:srgbClr val="FF0000"/>
              </a:solidFill>
            </a:ln>
          </p:spPr>
        </p:pic>
      </p:grpSp>
      <p:sp>
        <p:nvSpPr>
          <p:cNvPr id="22" name="TextBox 21">
            <a:extLst>
              <a:ext uri="{FF2B5EF4-FFF2-40B4-BE49-F238E27FC236}">
                <a16:creationId xmlns:a16="http://schemas.microsoft.com/office/drawing/2014/main" id="{0503B65F-33E4-6845-E02B-649A203C98BF}"/>
              </a:ext>
            </a:extLst>
          </p:cNvPr>
          <p:cNvSpPr txBox="1"/>
          <p:nvPr/>
        </p:nvSpPr>
        <p:spPr>
          <a:xfrm>
            <a:off x="4183380" y="3345546"/>
            <a:ext cx="3778120" cy="1600438"/>
          </a:xfrm>
          <a:prstGeom prst="rect">
            <a:avLst/>
          </a:prstGeom>
          <a:noFill/>
        </p:spPr>
        <p:txBody>
          <a:bodyPr wrap="square">
            <a:spAutoFit/>
          </a:bodyPr>
          <a:lstStyle/>
          <a:p>
            <a:pPr algn="just">
              <a:buClrTx/>
              <a:buFontTx/>
              <a:buNone/>
            </a:pPr>
            <a:r>
              <a:rPr lang="en-GB" sz="1400" kern="1200" dirty="0">
                <a:solidFill>
                  <a:srgbClr val="222222"/>
                </a:solidFill>
                <a:latin typeface="Montserrat" panose="00000500000000000000" pitchFamily="2" charset="0"/>
                <a:ea typeface="+mn-ea"/>
                <a:cs typeface="Arial" panose="020B0604020202020204" pitchFamily="34" charset="0"/>
              </a:rPr>
              <a:t>However, challenges are always present in unseen data…</a:t>
            </a:r>
          </a:p>
          <a:p>
            <a:pPr algn="just">
              <a:buClrTx/>
              <a:buFontTx/>
              <a:buNone/>
            </a:pPr>
            <a:endParaRPr lang="en-GB" sz="1400" kern="1200" dirty="0">
              <a:solidFill>
                <a:srgbClr val="222222"/>
              </a:solidFill>
              <a:latin typeface="Montserrat" panose="00000500000000000000" pitchFamily="2" charset="0"/>
              <a:ea typeface="+mn-ea"/>
              <a:cs typeface="Arial" panose="020B0604020202020204" pitchFamily="34" charset="0"/>
            </a:endParaRPr>
          </a:p>
          <a:p>
            <a:pPr algn="just">
              <a:buClrTx/>
              <a:buFontTx/>
              <a:buNone/>
            </a:pPr>
            <a:r>
              <a:rPr lang="en-US" sz="1400" kern="1200" dirty="0">
                <a:solidFill>
                  <a:srgbClr val="222222"/>
                </a:solidFill>
                <a:latin typeface="Montserrat" panose="00000500000000000000" pitchFamily="2" charset="0"/>
                <a:ea typeface="+mn-ea"/>
                <a:cs typeface="Arial" panose="020B0604020202020204" pitchFamily="34" charset="0"/>
              </a:rPr>
              <a:t>Many other reflective/bright features like plastics exist, foam, clouds, ships. Difficult to differentiate between these features</a:t>
            </a:r>
          </a:p>
        </p:txBody>
      </p:sp>
      <p:grpSp>
        <p:nvGrpSpPr>
          <p:cNvPr id="23" name="Group 22">
            <a:extLst>
              <a:ext uri="{FF2B5EF4-FFF2-40B4-BE49-F238E27FC236}">
                <a16:creationId xmlns:a16="http://schemas.microsoft.com/office/drawing/2014/main" id="{F2222B8B-6934-C021-DD9F-B8181956F11C}"/>
              </a:ext>
            </a:extLst>
          </p:cNvPr>
          <p:cNvGrpSpPr/>
          <p:nvPr/>
        </p:nvGrpSpPr>
        <p:grpSpPr>
          <a:xfrm>
            <a:off x="4878308" y="5669279"/>
            <a:ext cx="1083668" cy="1055332"/>
            <a:chOff x="3213803" y="5255388"/>
            <a:chExt cx="1898748" cy="1591431"/>
          </a:xfrm>
        </p:grpSpPr>
        <p:pic>
          <p:nvPicPr>
            <p:cNvPr id="24" name="Picture 23">
              <a:extLst>
                <a:ext uri="{FF2B5EF4-FFF2-40B4-BE49-F238E27FC236}">
                  <a16:creationId xmlns:a16="http://schemas.microsoft.com/office/drawing/2014/main" id="{CE9CE39C-9F8D-4BB4-2227-5A52EE0FD472}"/>
                </a:ext>
              </a:extLst>
            </p:cNvPr>
            <p:cNvPicPr>
              <a:picLocks noChangeAspect="1"/>
            </p:cNvPicPr>
            <p:nvPr/>
          </p:nvPicPr>
          <p:blipFill rotWithShape="1">
            <a:blip r:embed="rId8"/>
            <a:srcRect t="71533" b="17551"/>
            <a:stretch/>
          </p:blipFill>
          <p:spPr>
            <a:xfrm>
              <a:off x="3213803" y="6576474"/>
              <a:ext cx="1898748" cy="270345"/>
            </a:xfrm>
            <a:prstGeom prst="rect">
              <a:avLst/>
            </a:prstGeom>
          </p:spPr>
        </p:pic>
        <p:pic>
          <p:nvPicPr>
            <p:cNvPr id="25" name="Picture 24">
              <a:extLst>
                <a:ext uri="{FF2B5EF4-FFF2-40B4-BE49-F238E27FC236}">
                  <a16:creationId xmlns:a16="http://schemas.microsoft.com/office/drawing/2014/main" id="{A18FFB5D-53F7-2087-1BF4-765770BDBD99}"/>
                </a:ext>
              </a:extLst>
            </p:cNvPr>
            <p:cNvPicPr>
              <a:picLocks noChangeAspect="1"/>
            </p:cNvPicPr>
            <p:nvPr/>
          </p:nvPicPr>
          <p:blipFill rotWithShape="1">
            <a:blip r:embed="rId8"/>
            <a:srcRect b="45429"/>
            <a:stretch/>
          </p:blipFill>
          <p:spPr>
            <a:xfrm>
              <a:off x="3213803" y="5255388"/>
              <a:ext cx="1898748" cy="1351517"/>
            </a:xfrm>
            <a:prstGeom prst="rect">
              <a:avLst/>
            </a:prstGeom>
          </p:spPr>
        </p:pic>
      </p:grpSp>
    </p:spTree>
    <p:extLst>
      <p:ext uri="{BB962C8B-B14F-4D97-AF65-F5344CB8AC3E}">
        <p14:creationId xmlns:p14="http://schemas.microsoft.com/office/powerpoint/2010/main" val="398638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Google Shape;135;g22cce77d230_0_92">
            <a:extLst>
              <a:ext uri="{FF2B5EF4-FFF2-40B4-BE49-F238E27FC236}">
                <a16:creationId xmlns:a16="http://schemas.microsoft.com/office/drawing/2014/main" id="{6A0560DD-7E77-368C-5D6D-E20C9AF9864D}"/>
              </a:ext>
            </a:extLst>
          </p:cNvPr>
          <p:cNvSpPr txBox="1"/>
          <p:nvPr/>
        </p:nvSpPr>
        <p:spPr>
          <a:xfrm>
            <a:off x="276290" y="1060042"/>
            <a:ext cx="12243956" cy="627834"/>
          </a:xfrm>
          <a:prstGeom prst="rect">
            <a:avLst/>
          </a:prstGeom>
          <a:noFill/>
          <a:ln>
            <a:noFill/>
          </a:ln>
        </p:spPr>
        <p:txBody>
          <a:bodyPr spcFirstLastPara="1" wrap="square" lIns="91425" tIns="91425" rIns="91425" bIns="91425" anchor="t" anchorCtr="0">
            <a:spAutoFit/>
          </a:bodyPr>
          <a:lstStyle/>
          <a:p>
            <a:pPr marL="228600" marR="0" lvl="0" indent="-114300" algn="l" defTabSz="914400" rtl="0" eaLnBrk="1" fontAlgn="auto" latinLnBrk="0" hangingPunct="1">
              <a:lnSpc>
                <a:spcPct val="90000"/>
              </a:lnSpc>
              <a:spcBef>
                <a:spcPts val="0"/>
              </a:spcBef>
              <a:spcAft>
                <a:spcPts val="0"/>
              </a:spcAft>
              <a:buClr>
                <a:srgbClr val="000000"/>
              </a:buClr>
              <a:buSzTx/>
              <a:buFont typeface="Arial"/>
              <a:buNone/>
              <a:tabLst/>
              <a:defRPr/>
            </a:pPr>
            <a:r>
              <a:rPr lang="en-US" sz="3200" b="1" kern="1200" dirty="0">
                <a:solidFill>
                  <a:srgbClr val="7368CB"/>
                </a:solidFill>
                <a:latin typeface="Montserrat" pitchFamily="2" charset="77"/>
                <a:ea typeface="+mj-ea"/>
                <a:cs typeface="+mj-cs"/>
                <a:sym typeface="Calibri"/>
              </a:rPr>
              <a:t>Julia UNET integration into Python</a:t>
            </a:r>
          </a:p>
        </p:txBody>
      </p:sp>
      <p:sp>
        <p:nvSpPr>
          <p:cNvPr id="4" name="Google Shape;460;g28c696d2f1e_0_3">
            <a:extLst>
              <a:ext uri="{FF2B5EF4-FFF2-40B4-BE49-F238E27FC236}">
                <a16:creationId xmlns:a16="http://schemas.microsoft.com/office/drawing/2014/main" id="{07C47C6C-F288-BA8E-03AF-CB61E8D73BAB}"/>
              </a:ext>
            </a:extLst>
          </p:cNvPr>
          <p:cNvSpPr txBox="1"/>
          <p:nvPr/>
        </p:nvSpPr>
        <p:spPr>
          <a:xfrm>
            <a:off x="1416981" y="2097447"/>
            <a:ext cx="4319307" cy="329316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The UNET model was developed with the </a:t>
            </a:r>
            <a:r>
              <a:rPr lang="en-US" dirty="0" err="1">
                <a:latin typeface="Montserrat" panose="00000500000000000000" pitchFamily="2" charset="0"/>
                <a:cs typeface="Calibri"/>
                <a:sym typeface="Calibri"/>
              </a:rPr>
              <a:t>Flux.jl</a:t>
            </a:r>
            <a:r>
              <a:rPr lang="en-US" dirty="0">
                <a:latin typeface="Montserrat" panose="00000500000000000000" pitchFamily="2" charset="0"/>
                <a:cs typeface="Calibri"/>
                <a:sym typeface="Calibri"/>
              </a:rPr>
              <a:t> package.</a:t>
            </a:r>
          </a:p>
          <a:p>
            <a:pPr marL="285750" marR="0" lvl="0" indent="-285750" algn="just" rtl="0">
              <a:lnSpc>
                <a:spcPct val="100000"/>
              </a:lnSpc>
              <a:spcBef>
                <a:spcPts val="800"/>
              </a:spcBef>
              <a:spcAft>
                <a:spcPts val="0"/>
              </a:spcAft>
              <a:buFont typeface="Arial" panose="020B0604020202020204" pitchFamily="34" charset="0"/>
              <a:buChar char="•"/>
            </a:pPr>
            <a:endParaRPr lang="en-US" dirty="0">
              <a:latin typeface="Montserrat" panose="00000500000000000000" pitchFamily="2" charset="0"/>
              <a:cs typeface="Calibri"/>
              <a:sym typeface="Calibri"/>
            </a:endParaRPr>
          </a:p>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The integration of the model structure into POS2IDON main code in Python is assured by </a:t>
            </a:r>
            <a:r>
              <a:rPr lang="en-US" dirty="0" err="1">
                <a:latin typeface="Montserrat" panose="00000500000000000000" pitchFamily="2" charset="0"/>
                <a:cs typeface="Calibri"/>
                <a:sym typeface="Calibri"/>
              </a:rPr>
              <a:t>JuliaCall</a:t>
            </a:r>
            <a:r>
              <a:rPr lang="en-US" dirty="0">
                <a:latin typeface="Montserrat" panose="00000500000000000000" pitchFamily="2" charset="0"/>
                <a:cs typeface="Calibri"/>
                <a:sym typeface="Calibri"/>
              </a:rPr>
              <a:t> from </a:t>
            </a:r>
            <a:r>
              <a:rPr lang="en-US" dirty="0" err="1">
                <a:latin typeface="Montserrat" panose="00000500000000000000" pitchFamily="2" charset="0"/>
                <a:cs typeface="Calibri"/>
                <a:sym typeface="Calibri"/>
              </a:rPr>
              <a:t>PythonCall.jl</a:t>
            </a:r>
            <a:r>
              <a:rPr lang="en-US" dirty="0">
                <a:latin typeface="Montserrat" panose="00000500000000000000" pitchFamily="2" charset="0"/>
                <a:cs typeface="Calibri"/>
                <a:sym typeface="Calibri"/>
              </a:rPr>
              <a:t>.</a:t>
            </a:r>
          </a:p>
          <a:p>
            <a:pPr marL="285750" marR="0" lvl="0" indent="-285750" algn="just" rtl="0">
              <a:lnSpc>
                <a:spcPct val="100000"/>
              </a:lnSpc>
              <a:spcBef>
                <a:spcPts val="800"/>
              </a:spcBef>
              <a:spcAft>
                <a:spcPts val="0"/>
              </a:spcAft>
              <a:buFont typeface="Arial" panose="020B0604020202020204" pitchFamily="34" charset="0"/>
              <a:buChar char="•"/>
            </a:pPr>
            <a:endParaRPr lang="en-US" dirty="0">
              <a:latin typeface="Montserrat" panose="00000500000000000000" pitchFamily="2" charset="0"/>
              <a:cs typeface="Calibri"/>
              <a:sym typeface="Calibri"/>
            </a:endParaRPr>
          </a:p>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This allows the POS2IDON user to have more machine learning model options and take advantage of Julia's processing capabilities.</a:t>
            </a:r>
          </a:p>
          <a:p>
            <a:pPr marL="285750" marR="0" lvl="0" indent="-285750" algn="just" rtl="0">
              <a:lnSpc>
                <a:spcPct val="100000"/>
              </a:lnSpc>
              <a:spcBef>
                <a:spcPts val="800"/>
              </a:spcBef>
              <a:spcAft>
                <a:spcPts val="0"/>
              </a:spcAft>
              <a:buFont typeface="Arial" panose="020B0604020202020204" pitchFamily="34" charset="0"/>
              <a:buChar char="•"/>
            </a:pPr>
            <a:endParaRPr lang="en-US" dirty="0">
              <a:latin typeface="Montserrat" panose="00000500000000000000" pitchFamily="2" charset="0"/>
              <a:cs typeface="Calibri"/>
              <a:sym typeface="Calibri"/>
            </a:endParaRPr>
          </a:p>
        </p:txBody>
      </p:sp>
      <p:pic>
        <p:nvPicPr>
          <p:cNvPr id="5" name="Picture 4" descr="A logo of a company&#10;&#10;Description automatically generated">
            <a:extLst>
              <a:ext uri="{FF2B5EF4-FFF2-40B4-BE49-F238E27FC236}">
                <a16:creationId xmlns:a16="http://schemas.microsoft.com/office/drawing/2014/main" id="{9985963F-4BB9-36AA-843D-1F19B9B1E623}"/>
              </a:ext>
            </a:extLst>
          </p:cNvPr>
          <p:cNvPicPr>
            <a:picLocks noChangeAspect="1"/>
          </p:cNvPicPr>
          <p:nvPr/>
        </p:nvPicPr>
        <p:blipFill>
          <a:blip r:embed="rId3"/>
          <a:stretch>
            <a:fillRect/>
          </a:stretch>
        </p:blipFill>
        <p:spPr>
          <a:xfrm>
            <a:off x="6930803" y="1859271"/>
            <a:ext cx="4475092" cy="1638851"/>
          </a:xfrm>
          <a:prstGeom prst="rect">
            <a:avLst/>
          </a:prstGeom>
        </p:spPr>
      </p:pic>
      <p:pic>
        <p:nvPicPr>
          <p:cNvPr id="7" name="Picture 6" descr="A logo of a company&#10;&#10;Description automatically generated">
            <a:extLst>
              <a:ext uri="{FF2B5EF4-FFF2-40B4-BE49-F238E27FC236}">
                <a16:creationId xmlns:a16="http://schemas.microsoft.com/office/drawing/2014/main" id="{8903DF79-148F-AE90-477E-0ED2311C6DA6}"/>
              </a:ext>
            </a:extLst>
          </p:cNvPr>
          <p:cNvPicPr>
            <a:picLocks noChangeAspect="1"/>
          </p:cNvPicPr>
          <p:nvPr/>
        </p:nvPicPr>
        <p:blipFill>
          <a:blip r:embed="rId4"/>
          <a:stretch>
            <a:fillRect/>
          </a:stretch>
        </p:blipFill>
        <p:spPr>
          <a:xfrm>
            <a:off x="7441149" y="3684765"/>
            <a:ext cx="3454400" cy="1981200"/>
          </a:xfrm>
          <a:prstGeom prst="rect">
            <a:avLst/>
          </a:prstGeom>
        </p:spPr>
      </p:pic>
    </p:spTree>
    <p:extLst>
      <p:ext uri="{BB962C8B-B14F-4D97-AF65-F5344CB8AC3E}">
        <p14:creationId xmlns:p14="http://schemas.microsoft.com/office/powerpoint/2010/main" val="3117290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5" name="Title 1">
            <a:extLst>
              <a:ext uri="{FF2B5EF4-FFF2-40B4-BE49-F238E27FC236}">
                <a16:creationId xmlns:a16="http://schemas.microsoft.com/office/drawing/2014/main" id="{CA40F95C-8BE6-F544-8F96-0CF5D6687E90}"/>
              </a:ext>
            </a:extLst>
          </p:cNvPr>
          <p:cNvSpPr txBox="1">
            <a:spLocks/>
          </p:cNvSpPr>
          <p:nvPr/>
        </p:nvSpPr>
        <p:spPr>
          <a:xfrm>
            <a:off x="530701" y="902991"/>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rPr>
              <a:t>POS2IDON: Applications (1)</a:t>
            </a:r>
          </a:p>
        </p:txBody>
      </p:sp>
      <p:sp>
        <p:nvSpPr>
          <p:cNvPr id="6" name="TextBox 5">
            <a:extLst>
              <a:ext uri="{FF2B5EF4-FFF2-40B4-BE49-F238E27FC236}">
                <a16:creationId xmlns:a16="http://schemas.microsoft.com/office/drawing/2014/main" id="{D23C11E7-F753-5E1A-1C33-D39630359653}"/>
              </a:ext>
            </a:extLst>
          </p:cNvPr>
          <p:cNvSpPr txBox="1"/>
          <p:nvPr/>
        </p:nvSpPr>
        <p:spPr>
          <a:xfrm>
            <a:off x="530701" y="2070366"/>
            <a:ext cx="4259784" cy="3785652"/>
          </a:xfrm>
          <a:prstGeom prst="rect">
            <a:avLst/>
          </a:prstGeom>
          <a:noFill/>
        </p:spPr>
        <p:txBody>
          <a:bodyPr wrap="square" rtlCol="0">
            <a:spAutoFit/>
          </a:bodyPr>
          <a:lstStyle/>
          <a:p>
            <a:pPr algn="just">
              <a:buClrTx/>
              <a:buFontTx/>
              <a:buNone/>
            </a:pPr>
            <a:r>
              <a:rPr lang="en-GB" sz="1600" b="1" kern="1200" dirty="0">
                <a:solidFill>
                  <a:srgbClr val="222222"/>
                </a:solidFill>
                <a:latin typeface="Montserrat" panose="00000500000000000000" pitchFamily="2" charset="0"/>
                <a:ea typeface="+mn-ea"/>
                <a:cs typeface="Arial" panose="020B0604020202020204" pitchFamily="34" charset="0"/>
              </a:rPr>
              <a:t>Post-disaster management </a:t>
            </a:r>
            <a:r>
              <a:rPr lang="en-GB" sz="1600" kern="1200" dirty="0">
                <a:solidFill>
                  <a:srgbClr val="222222"/>
                </a:solidFill>
                <a:latin typeface="Montserrat" panose="00000500000000000000" pitchFamily="2" charset="0"/>
                <a:ea typeface="+mn-ea"/>
                <a:cs typeface="Arial" panose="020B0604020202020204" pitchFamily="34" charset="0"/>
              </a:rPr>
              <a:t>after flooding events in heavily polluted regions to direct clean-up activities and assess the input of debris into the ocean. Next figure shows POS2IDON applied to a major plastic debris event in Honduras Gulf in 2020/09/18.</a:t>
            </a:r>
          </a:p>
          <a:p>
            <a:pPr algn="just">
              <a:buClrTx/>
              <a:buFontTx/>
              <a:buNone/>
            </a:pPr>
            <a:endParaRPr lang="en-GB" sz="1600" kern="1200" dirty="0">
              <a:solidFill>
                <a:srgbClr val="222222"/>
              </a:solidFill>
              <a:latin typeface="Montserrat" panose="00000500000000000000" pitchFamily="2" charset="0"/>
              <a:ea typeface="+mn-ea"/>
              <a:cs typeface="+mn-cs"/>
            </a:endParaRPr>
          </a:p>
          <a:p>
            <a:pPr algn="just">
              <a:buClrTx/>
              <a:buFontTx/>
              <a:buNone/>
            </a:pPr>
            <a:r>
              <a:rPr lang="en-GB" sz="1600" kern="1200" dirty="0">
                <a:solidFill>
                  <a:srgbClr val="222222"/>
                </a:solidFill>
                <a:latin typeface="Montserrat" panose="00000500000000000000" pitchFamily="2" charset="0"/>
                <a:ea typeface="+mn-ea"/>
                <a:cs typeface="+mn-cs"/>
              </a:rPr>
              <a:t>Likely presence of MD (red pixels and dots) detected along the river front. Red stars with white borders are clusters of at least 10 MD pixels at 100 meters distance.</a:t>
            </a:r>
          </a:p>
          <a:p>
            <a:pPr>
              <a:buClrTx/>
              <a:buFontTx/>
              <a:buNone/>
            </a:pPr>
            <a:endParaRPr lang="en-GB" sz="1600" kern="1200" dirty="0">
              <a:solidFill>
                <a:srgbClr val="222222"/>
              </a:solidFill>
              <a:latin typeface="Montserrat" panose="00000500000000000000" pitchFamily="2" charset="0"/>
              <a:ea typeface="+mn-ea"/>
              <a:cs typeface="Arial" panose="020B0604020202020204" pitchFamily="34" charset="0"/>
            </a:endParaRPr>
          </a:p>
          <a:p>
            <a:pPr algn="just">
              <a:buClrTx/>
              <a:buFontTx/>
              <a:buNone/>
            </a:pPr>
            <a:endParaRPr lang="en-GB" sz="1600" kern="1200" dirty="0">
              <a:solidFill>
                <a:srgbClr val="222222"/>
              </a:solidFill>
              <a:latin typeface="Montserrat" panose="00000500000000000000" pitchFamily="2" charset="0"/>
              <a:ea typeface="+mn-ea"/>
              <a:cs typeface="+mn-cs"/>
            </a:endParaRPr>
          </a:p>
        </p:txBody>
      </p:sp>
      <p:pic>
        <p:nvPicPr>
          <p:cNvPr id="11" name="Picture 10" descr="A satellite image of a volcano&#10;&#10;Description automatically generated">
            <a:extLst>
              <a:ext uri="{FF2B5EF4-FFF2-40B4-BE49-F238E27FC236}">
                <a16:creationId xmlns:a16="http://schemas.microsoft.com/office/drawing/2014/main" id="{C8E40212-7B3E-2EF8-1265-1D4E7C5ED27E}"/>
              </a:ext>
            </a:extLst>
          </p:cNvPr>
          <p:cNvPicPr>
            <a:picLocks noChangeAspect="1"/>
          </p:cNvPicPr>
          <p:nvPr/>
        </p:nvPicPr>
        <p:blipFill>
          <a:blip r:embed="rId3"/>
          <a:stretch>
            <a:fillRect/>
          </a:stretch>
        </p:blipFill>
        <p:spPr>
          <a:xfrm>
            <a:off x="5246605" y="1796432"/>
            <a:ext cx="6147665" cy="4344694"/>
          </a:xfrm>
          <a:prstGeom prst="rect">
            <a:avLst/>
          </a:prstGeom>
        </p:spPr>
      </p:pic>
    </p:spTree>
    <p:extLst>
      <p:ext uri="{BB962C8B-B14F-4D97-AF65-F5344CB8AC3E}">
        <p14:creationId xmlns:p14="http://schemas.microsoft.com/office/powerpoint/2010/main" val="3578596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3" name="Graphic 2" descr="Exit with solid fill">
            <a:hlinkClick r:id="rId3" action="ppaction://hlinksldjump"/>
            <a:extLst>
              <a:ext uri="{FF2B5EF4-FFF2-40B4-BE49-F238E27FC236}">
                <a16:creationId xmlns:a16="http://schemas.microsoft.com/office/drawing/2014/main" id="{6497474E-66B8-6065-D8EC-D07AB42331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00524" y="118748"/>
            <a:ext cx="502354" cy="502354"/>
          </a:xfrm>
          <a:prstGeom prst="rect">
            <a:avLst/>
          </a:prstGeom>
        </p:spPr>
      </p:pic>
      <p:pic>
        <p:nvPicPr>
          <p:cNvPr id="7" name="Picture 6" descr="A pile of trash and a pile of trash&#10;&#10;Description automatically generated">
            <a:extLst>
              <a:ext uri="{FF2B5EF4-FFF2-40B4-BE49-F238E27FC236}">
                <a16:creationId xmlns:a16="http://schemas.microsoft.com/office/drawing/2014/main" id="{2ABE95C7-8D36-6523-40F6-DFAD995AF921}"/>
              </a:ext>
            </a:extLst>
          </p:cNvPr>
          <p:cNvPicPr>
            <a:picLocks noChangeAspect="1"/>
          </p:cNvPicPr>
          <p:nvPr/>
        </p:nvPicPr>
        <p:blipFill rotWithShape="1">
          <a:blip r:embed="rId6">
            <a:extLst>
              <a:ext uri="{28A0092B-C50C-407E-A947-70E740481C1C}">
                <a14:useLocalDpi xmlns:a14="http://schemas.microsoft.com/office/drawing/2010/main" val="0"/>
              </a:ext>
            </a:extLst>
          </a:blip>
          <a:srcRect r="52720"/>
          <a:stretch/>
        </p:blipFill>
        <p:spPr>
          <a:xfrm>
            <a:off x="5798634" y="1626541"/>
            <a:ext cx="5445773" cy="2884598"/>
          </a:xfrm>
          <a:prstGeom prst="rect">
            <a:avLst/>
          </a:prstGeom>
        </p:spPr>
      </p:pic>
      <p:sp>
        <p:nvSpPr>
          <p:cNvPr id="5" name="TextBox 4">
            <a:extLst>
              <a:ext uri="{FF2B5EF4-FFF2-40B4-BE49-F238E27FC236}">
                <a16:creationId xmlns:a16="http://schemas.microsoft.com/office/drawing/2014/main" id="{BA41883D-48C5-C0D1-9EE4-E9ECC73B6C05}"/>
              </a:ext>
            </a:extLst>
          </p:cNvPr>
          <p:cNvSpPr txBox="1"/>
          <p:nvPr/>
        </p:nvSpPr>
        <p:spPr>
          <a:xfrm>
            <a:off x="680209" y="1856856"/>
            <a:ext cx="4867974" cy="1384995"/>
          </a:xfrm>
          <a:prstGeom prst="rect">
            <a:avLst/>
          </a:prstGeom>
          <a:noFill/>
        </p:spPr>
        <p:txBody>
          <a:bodyPr wrap="square">
            <a:spAutoFit/>
          </a:bodyPr>
          <a:lstStyle/>
          <a:p>
            <a:pPr algn="l"/>
            <a:r>
              <a:rPr lang="en-GB" b="1" dirty="0">
                <a:latin typeface="Montserrat Light" panose="00000400000000000000" pitchFamily="2" charset="0"/>
              </a:rPr>
              <a:t>Marine debris </a:t>
            </a:r>
            <a:r>
              <a:rPr lang="en-GB" dirty="0">
                <a:latin typeface="Montserrat Light" panose="00000400000000000000" pitchFamily="2" charset="0"/>
              </a:rPr>
              <a:t>is defined as any persistent solid material that is manufactured or processed and directly or indirectly, intentionally or unintentionally, disposed of or abandoned into the </a:t>
            </a:r>
            <a:r>
              <a:rPr lang="en-GB" b="1" dirty="0">
                <a:latin typeface="Montserrat Light" panose="00000400000000000000" pitchFamily="2" charset="0"/>
              </a:rPr>
              <a:t>marine environment</a:t>
            </a:r>
          </a:p>
          <a:p>
            <a:pPr algn="l"/>
            <a:endParaRPr lang="en-GB" dirty="0">
              <a:latin typeface="Montserrat Light" panose="00000400000000000000" pitchFamily="2" charset="0"/>
            </a:endParaRPr>
          </a:p>
        </p:txBody>
      </p:sp>
      <p:pic>
        <p:nvPicPr>
          <p:cNvPr id="1026" name="Picture 2" descr="blog">
            <a:extLst>
              <a:ext uri="{FF2B5EF4-FFF2-40B4-BE49-F238E27FC236}">
                <a16:creationId xmlns:a16="http://schemas.microsoft.com/office/drawing/2014/main" id="{85CD1F58-21F6-A229-BEBA-4B20D36838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166" y="3279640"/>
            <a:ext cx="4130166" cy="3097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F5C0AE-5D0E-C6EA-B73F-EBA2BE0F516C}"/>
              </a:ext>
            </a:extLst>
          </p:cNvPr>
          <p:cNvSpPr txBox="1"/>
          <p:nvPr/>
        </p:nvSpPr>
        <p:spPr>
          <a:xfrm>
            <a:off x="5587381" y="4770839"/>
            <a:ext cx="6200620" cy="954107"/>
          </a:xfrm>
          <a:prstGeom prst="rect">
            <a:avLst/>
          </a:prstGeom>
          <a:noFill/>
        </p:spPr>
        <p:txBody>
          <a:bodyPr wrap="square">
            <a:spAutoFit/>
          </a:bodyPr>
          <a:lstStyle/>
          <a:p>
            <a:pPr algn="l"/>
            <a:r>
              <a:rPr lang="en-GB" sz="1400" dirty="0">
                <a:latin typeface="Montserrat Light" panose="00000400000000000000" pitchFamily="2" charset="0"/>
              </a:rPr>
              <a:t>Plastics, metals, rubber, paper, textiles, and other lost or discarded items enter the ocean daily </a:t>
            </a:r>
          </a:p>
          <a:p>
            <a:pPr algn="l"/>
            <a:endParaRPr lang="en-GB" sz="1400" dirty="0">
              <a:latin typeface="Montserrat Light" panose="00000400000000000000" pitchFamily="2" charset="0"/>
            </a:endParaRPr>
          </a:p>
          <a:p>
            <a:pPr algn="l"/>
            <a:r>
              <a:rPr lang="en-GB" sz="1400" b="1" dirty="0">
                <a:latin typeface="Montserrat Light" panose="00000400000000000000" pitchFamily="2" charset="0"/>
              </a:rPr>
              <a:t>One of today’s greatest's pollution problems</a:t>
            </a:r>
          </a:p>
        </p:txBody>
      </p:sp>
      <p:sp>
        <p:nvSpPr>
          <p:cNvPr id="9" name="Google Shape;731;p10">
            <a:extLst>
              <a:ext uri="{FF2B5EF4-FFF2-40B4-BE49-F238E27FC236}">
                <a16:creationId xmlns:a16="http://schemas.microsoft.com/office/drawing/2014/main" id="{CB098EE3-E972-8C6C-25B2-09732EDF81DC}"/>
              </a:ext>
            </a:extLst>
          </p:cNvPr>
          <p:cNvSpPr txBox="1"/>
          <p:nvPr/>
        </p:nvSpPr>
        <p:spPr>
          <a:xfrm>
            <a:off x="1294275" y="6415054"/>
            <a:ext cx="3274082" cy="21540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800" dirty="0">
                <a:solidFill>
                  <a:schemeClr val="bg1">
                    <a:lumMod val="65000"/>
                  </a:schemeClr>
                </a:solidFill>
                <a:latin typeface="Montserrat Light" pitchFamily="2" charset="77"/>
                <a:ea typeface="Times New Roman"/>
                <a:cs typeface="Times New Roman"/>
                <a:sym typeface="Times New Roman"/>
              </a:rPr>
              <a:t>Kikai et al., 2020</a:t>
            </a:r>
            <a:r>
              <a:rPr lang="en-GB" sz="800" dirty="0">
                <a:solidFill>
                  <a:schemeClr val="bg1">
                    <a:lumMod val="65000"/>
                  </a:schemeClr>
                </a:solidFill>
                <a:latin typeface="Montserrat Light" pitchFamily="2" charset="77"/>
                <a:ea typeface="Times New Roman"/>
              </a:rPr>
              <a:t> </a:t>
            </a:r>
            <a:r>
              <a:rPr lang="en-GB" sz="800" dirty="0">
                <a:solidFill>
                  <a:schemeClr val="bg1">
                    <a:lumMod val="65000"/>
                  </a:schemeClr>
                </a:solidFill>
                <a:latin typeface="Montserrat Light" pitchFamily="2" charset="77"/>
                <a:ea typeface="Times New Roman"/>
                <a:cs typeface="Times New Roman"/>
                <a:sym typeface="Times New Roman"/>
              </a:rPr>
              <a:t>Photos: Careline Power</a:t>
            </a:r>
            <a:endParaRPr sz="800" dirty="0">
              <a:solidFill>
                <a:schemeClr val="bg1">
                  <a:lumMod val="65000"/>
                </a:schemeClr>
              </a:solidFill>
              <a:latin typeface="Montserrat Light" pitchFamily="2" charset="77"/>
              <a:ea typeface="Calibri"/>
              <a:cs typeface="Calibri"/>
              <a:sym typeface="Calibri"/>
            </a:endParaRPr>
          </a:p>
        </p:txBody>
      </p:sp>
      <p:sp>
        <p:nvSpPr>
          <p:cNvPr id="10" name="Google Shape;135;g22cce77d230_0_92">
            <a:extLst>
              <a:ext uri="{FF2B5EF4-FFF2-40B4-BE49-F238E27FC236}">
                <a16:creationId xmlns:a16="http://schemas.microsoft.com/office/drawing/2014/main" id="{BB831761-2599-FB91-7186-D25505525376}"/>
              </a:ext>
            </a:extLst>
          </p:cNvPr>
          <p:cNvSpPr txBox="1"/>
          <p:nvPr/>
        </p:nvSpPr>
        <p:spPr>
          <a:xfrm>
            <a:off x="572852" y="1145354"/>
            <a:ext cx="12243956" cy="627834"/>
          </a:xfrm>
          <a:prstGeom prst="rect">
            <a:avLst/>
          </a:prstGeom>
          <a:noFill/>
          <a:ln>
            <a:noFill/>
          </a:ln>
        </p:spPr>
        <p:txBody>
          <a:bodyPr spcFirstLastPara="1" wrap="square" lIns="91425" tIns="91425" rIns="91425" bIns="91425" anchor="t" anchorCtr="0">
            <a:spAutoFit/>
          </a:bodyPr>
          <a:lstStyle/>
          <a:p>
            <a:pPr marL="228600" marR="0" lvl="0" indent="-114300" algn="l" defTabSz="914400" rtl="0" eaLnBrk="1" fontAlgn="auto" latinLnBrk="0" hangingPunct="1">
              <a:lnSpc>
                <a:spcPct val="90000"/>
              </a:lnSpc>
              <a:spcBef>
                <a:spcPts val="0"/>
              </a:spcBef>
              <a:spcAft>
                <a:spcPts val="0"/>
              </a:spcAft>
              <a:buClr>
                <a:srgbClr val="000000"/>
              </a:buClr>
              <a:buSzTx/>
              <a:buFont typeface="Arial"/>
              <a:buNone/>
              <a:tabLst/>
              <a:defRPr/>
            </a:pPr>
            <a:r>
              <a:rPr lang="en-US" sz="3200" b="1" kern="1200" dirty="0">
                <a:solidFill>
                  <a:srgbClr val="7368CB"/>
                </a:solidFill>
                <a:latin typeface="Montserrat" pitchFamily="2" charset="77"/>
                <a:ea typeface="+mj-ea"/>
                <a:cs typeface="+mj-cs"/>
                <a:sym typeface="Calibri"/>
              </a:rPr>
              <a:t>What is Marine Debris</a:t>
            </a:r>
          </a:p>
        </p:txBody>
      </p:sp>
    </p:spTree>
    <p:extLst>
      <p:ext uri="{BB962C8B-B14F-4D97-AF65-F5344CB8AC3E}">
        <p14:creationId xmlns:p14="http://schemas.microsoft.com/office/powerpoint/2010/main" val="2537685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5" name="Title 1">
            <a:extLst>
              <a:ext uri="{FF2B5EF4-FFF2-40B4-BE49-F238E27FC236}">
                <a16:creationId xmlns:a16="http://schemas.microsoft.com/office/drawing/2014/main" id="{CA40F95C-8BE6-F544-8F96-0CF5D6687E90}"/>
              </a:ext>
            </a:extLst>
          </p:cNvPr>
          <p:cNvSpPr txBox="1">
            <a:spLocks/>
          </p:cNvSpPr>
          <p:nvPr/>
        </p:nvSpPr>
        <p:spPr>
          <a:xfrm>
            <a:off x="530701" y="902991"/>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rPr>
              <a:t>POS2IDON: Applications (2)</a:t>
            </a:r>
          </a:p>
        </p:txBody>
      </p:sp>
      <p:sp>
        <p:nvSpPr>
          <p:cNvPr id="9" name="TextBox 8">
            <a:extLst>
              <a:ext uri="{FF2B5EF4-FFF2-40B4-BE49-F238E27FC236}">
                <a16:creationId xmlns:a16="http://schemas.microsoft.com/office/drawing/2014/main" id="{89077B02-1066-7940-8D13-36AA6148273F}"/>
              </a:ext>
            </a:extLst>
          </p:cNvPr>
          <p:cNvSpPr txBox="1"/>
          <p:nvPr/>
        </p:nvSpPr>
        <p:spPr>
          <a:xfrm>
            <a:off x="636456" y="1810151"/>
            <a:ext cx="6282234" cy="2800767"/>
          </a:xfrm>
          <a:prstGeom prst="rect">
            <a:avLst/>
          </a:prstGeom>
          <a:noFill/>
        </p:spPr>
        <p:txBody>
          <a:bodyPr wrap="square" rtlCol="0">
            <a:spAutoFit/>
          </a:bodyPr>
          <a:lstStyle/>
          <a:p>
            <a:pPr algn="just">
              <a:buClrTx/>
              <a:buFontTx/>
              <a:buNone/>
            </a:pPr>
            <a:r>
              <a:rPr lang="en-GB" sz="1600" b="1" kern="1200" dirty="0">
                <a:solidFill>
                  <a:srgbClr val="222222"/>
                </a:solidFill>
                <a:latin typeface="Montserrat" panose="00000500000000000000" pitchFamily="2" charset="0"/>
                <a:ea typeface="+mn-ea"/>
                <a:cs typeface="Arial" panose="020B0604020202020204" pitchFamily="34" charset="0"/>
              </a:rPr>
              <a:t>Long-term seasonal analysis </a:t>
            </a:r>
            <a:r>
              <a:rPr lang="en-GB" sz="1600" kern="1200" dirty="0">
                <a:solidFill>
                  <a:srgbClr val="222222"/>
                </a:solidFill>
                <a:latin typeface="Montserrat" panose="00000500000000000000" pitchFamily="2" charset="0"/>
                <a:ea typeface="+mn-ea"/>
                <a:cs typeface="Arial" panose="020B0604020202020204" pitchFamily="34" charset="0"/>
              </a:rPr>
              <a:t>taking advantage of regular Sentinel-2 imagery (5 days) since 2018, useful to better understand patterns and trends in marine debris. POS2IDON is used to analyse Honduras Gulf for all 2020 (72 images).</a:t>
            </a:r>
          </a:p>
          <a:p>
            <a:pPr algn="just">
              <a:buClrTx/>
              <a:buFontTx/>
              <a:buNone/>
            </a:pPr>
            <a:endParaRPr lang="en-GB" sz="1600" kern="1200" dirty="0">
              <a:solidFill>
                <a:srgbClr val="222222"/>
              </a:solidFill>
              <a:latin typeface="Montserrat" panose="00000500000000000000" pitchFamily="2" charset="0"/>
              <a:ea typeface="+mn-ea"/>
              <a:cs typeface="Arial" panose="020B0604020202020204" pitchFamily="34" charset="0"/>
            </a:endParaRPr>
          </a:p>
          <a:p>
            <a:pPr algn="just">
              <a:buClrTx/>
              <a:buFontTx/>
              <a:buNone/>
            </a:pPr>
            <a:r>
              <a:rPr lang="en-GB" sz="1600" kern="1200" dirty="0">
                <a:solidFill>
                  <a:srgbClr val="222222"/>
                </a:solidFill>
                <a:latin typeface="Montserrat" panose="00000500000000000000" pitchFamily="2" charset="0"/>
                <a:ea typeface="+mn-ea"/>
                <a:cs typeface="Arial" panose="020B0604020202020204" pitchFamily="34" charset="0"/>
              </a:rPr>
              <a:t>Dryer seasons (winter and spring) have less debris detection, in agreement with rivers being the major source of pollution.</a:t>
            </a:r>
          </a:p>
          <a:p>
            <a:pPr>
              <a:buClrTx/>
              <a:buFontTx/>
              <a:buNone/>
            </a:pPr>
            <a:endParaRPr lang="en-GB" sz="1600" kern="1200" dirty="0">
              <a:solidFill>
                <a:srgbClr val="222222"/>
              </a:solidFill>
              <a:latin typeface="Montserrat" panose="00000500000000000000" pitchFamily="2" charset="0"/>
              <a:ea typeface="+mn-ea"/>
              <a:cs typeface="Arial" panose="020B0604020202020204" pitchFamily="34" charset="0"/>
            </a:endParaRPr>
          </a:p>
          <a:p>
            <a:pPr algn="just">
              <a:buClrTx/>
              <a:buFontTx/>
              <a:buNone/>
            </a:pPr>
            <a:endParaRPr lang="en-GB" sz="1600" kern="1200" dirty="0">
              <a:solidFill>
                <a:srgbClr val="222222"/>
              </a:solidFill>
              <a:latin typeface="Montserrat" panose="00000500000000000000" pitchFamily="2" charset="0"/>
              <a:ea typeface="+mn-ea"/>
              <a:cs typeface="+mn-cs"/>
            </a:endParaRPr>
          </a:p>
        </p:txBody>
      </p:sp>
      <p:pic>
        <p:nvPicPr>
          <p:cNvPr id="10" name="Picture 9" descr="A graph with a line drawn on it&#10;&#10;Description automatically generated">
            <a:extLst>
              <a:ext uri="{FF2B5EF4-FFF2-40B4-BE49-F238E27FC236}">
                <a16:creationId xmlns:a16="http://schemas.microsoft.com/office/drawing/2014/main" id="{48F96436-8FF2-3A9D-0C04-CF7B0E3C588A}"/>
              </a:ext>
            </a:extLst>
          </p:cNvPr>
          <p:cNvPicPr>
            <a:picLocks noChangeAspect="1"/>
          </p:cNvPicPr>
          <p:nvPr/>
        </p:nvPicPr>
        <p:blipFill>
          <a:blip r:embed="rId3"/>
          <a:stretch>
            <a:fillRect/>
          </a:stretch>
        </p:blipFill>
        <p:spPr>
          <a:xfrm>
            <a:off x="1899618" y="4560334"/>
            <a:ext cx="3410486" cy="1991358"/>
          </a:xfrm>
          <a:prstGeom prst="rect">
            <a:avLst/>
          </a:prstGeom>
        </p:spPr>
      </p:pic>
      <p:pic>
        <p:nvPicPr>
          <p:cNvPr id="12" name="Picture 11" descr="A screenshot of a map&#10;&#10;Description automatically generated">
            <a:extLst>
              <a:ext uri="{FF2B5EF4-FFF2-40B4-BE49-F238E27FC236}">
                <a16:creationId xmlns:a16="http://schemas.microsoft.com/office/drawing/2014/main" id="{7B7D7195-3A92-85C2-19D1-775104007245}"/>
              </a:ext>
            </a:extLst>
          </p:cNvPr>
          <p:cNvPicPr>
            <a:picLocks noChangeAspect="1"/>
          </p:cNvPicPr>
          <p:nvPr/>
        </p:nvPicPr>
        <p:blipFill>
          <a:blip r:embed="rId4"/>
          <a:stretch>
            <a:fillRect/>
          </a:stretch>
        </p:blipFill>
        <p:spPr>
          <a:xfrm>
            <a:off x="7569721" y="1828759"/>
            <a:ext cx="3459209" cy="3945739"/>
          </a:xfrm>
          <a:prstGeom prst="rect">
            <a:avLst/>
          </a:prstGeom>
        </p:spPr>
      </p:pic>
    </p:spTree>
    <p:extLst>
      <p:ext uri="{BB962C8B-B14F-4D97-AF65-F5344CB8AC3E}">
        <p14:creationId xmlns:p14="http://schemas.microsoft.com/office/powerpoint/2010/main" val="290037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25" name="Picture 24" descr="A picture containing water, boat, sky, outdoor&#10;&#10;Description automatically generated">
            <a:extLst>
              <a:ext uri="{FF2B5EF4-FFF2-40B4-BE49-F238E27FC236}">
                <a16:creationId xmlns:a16="http://schemas.microsoft.com/office/drawing/2014/main" id="{D4410C66-5944-08B6-4EBD-621204789760}"/>
              </a:ext>
            </a:extLst>
          </p:cNvPr>
          <p:cNvPicPr>
            <a:picLocks noChangeAspect="1"/>
          </p:cNvPicPr>
          <p:nvPr/>
        </p:nvPicPr>
        <p:blipFill>
          <a:blip r:embed="rId3"/>
          <a:stretch>
            <a:fillRect/>
          </a:stretch>
        </p:blipFill>
        <p:spPr>
          <a:xfrm>
            <a:off x="571241" y="4033550"/>
            <a:ext cx="2880877" cy="1912086"/>
          </a:xfrm>
          <a:prstGeom prst="rect">
            <a:avLst/>
          </a:prstGeom>
        </p:spPr>
      </p:pic>
      <p:sp>
        <p:nvSpPr>
          <p:cNvPr id="26" name="TextBox 25">
            <a:extLst>
              <a:ext uri="{FF2B5EF4-FFF2-40B4-BE49-F238E27FC236}">
                <a16:creationId xmlns:a16="http://schemas.microsoft.com/office/drawing/2014/main" id="{F1D72EC9-250A-BDFA-35CE-08C96629C373}"/>
              </a:ext>
            </a:extLst>
          </p:cNvPr>
          <p:cNvSpPr txBox="1"/>
          <p:nvPr/>
        </p:nvSpPr>
        <p:spPr>
          <a:xfrm>
            <a:off x="579228" y="5637859"/>
            <a:ext cx="1339919" cy="307777"/>
          </a:xfrm>
          <a:prstGeom prst="rect">
            <a:avLst/>
          </a:prstGeom>
          <a:noFill/>
        </p:spPr>
        <p:txBody>
          <a:bodyPr wrap="none" rtlCol="0">
            <a:spAutoFit/>
          </a:bodyPr>
          <a:lstStyle/>
          <a:p>
            <a:pPr>
              <a:buClrTx/>
              <a:buFontTx/>
              <a:buNone/>
            </a:pPr>
            <a:r>
              <a:rPr lang="en-GB" kern="1200" dirty="0">
                <a:solidFill>
                  <a:srgbClr val="FFFFFF"/>
                </a:solidFill>
                <a:latin typeface="Calibri" panose="020F0502020204030204"/>
                <a:ea typeface="+mn-ea"/>
                <a:cs typeface="+mn-cs"/>
              </a:rPr>
              <a:t>ALKOR, </a:t>
            </a:r>
            <a:r>
              <a:rPr lang="en-GB" kern="1200" dirty="0" err="1">
                <a:solidFill>
                  <a:srgbClr val="FFFFFF"/>
                </a:solidFill>
                <a:latin typeface="Calibri" panose="020F0502020204030204"/>
                <a:ea typeface="+mn-ea"/>
                <a:cs typeface="+mn-cs"/>
              </a:rPr>
              <a:t>Geomar</a:t>
            </a:r>
            <a:endParaRPr lang="en-GB" kern="1200" dirty="0">
              <a:solidFill>
                <a:srgbClr val="FFFFFF"/>
              </a:solidFill>
              <a:latin typeface="Calibri" panose="020F0502020204030204"/>
              <a:ea typeface="+mn-ea"/>
              <a:cs typeface="+mn-cs"/>
            </a:endParaRPr>
          </a:p>
        </p:txBody>
      </p:sp>
      <p:pic>
        <p:nvPicPr>
          <p:cNvPr id="27" name="Picture 26" descr="A picture containing design&#10;&#10;Description automatically generated">
            <a:extLst>
              <a:ext uri="{FF2B5EF4-FFF2-40B4-BE49-F238E27FC236}">
                <a16:creationId xmlns:a16="http://schemas.microsoft.com/office/drawing/2014/main" id="{4A5A16D1-8119-502E-0A16-A9C2311117FF}"/>
              </a:ext>
            </a:extLst>
          </p:cNvPr>
          <p:cNvPicPr>
            <a:picLocks noChangeAspect="1"/>
          </p:cNvPicPr>
          <p:nvPr/>
        </p:nvPicPr>
        <p:blipFill>
          <a:blip r:embed="rId4"/>
          <a:stretch>
            <a:fillRect/>
          </a:stretch>
        </p:blipFill>
        <p:spPr>
          <a:xfrm>
            <a:off x="1459455" y="2329028"/>
            <a:ext cx="1725711" cy="844879"/>
          </a:xfrm>
          <a:prstGeom prst="rect">
            <a:avLst/>
          </a:prstGeom>
        </p:spPr>
      </p:pic>
      <p:sp>
        <p:nvSpPr>
          <p:cNvPr id="28" name="TextBox 27">
            <a:extLst>
              <a:ext uri="{FF2B5EF4-FFF2-40B4-BE49-F238E27FC236}">
                <a16:creationId xmlns:a16="http://schemas.microsoft.com/office/drawing/2014/main" id="{19B3672C-7602-F11F-896D-FF8148C92309}"/>
              </a:ext>
            </a:extLst>
          </p:cNvPr>
          <p:cNvSpPr txBox="1"/>
          <p:nvPr/>
        </p:nvSpPr>
        <p:spPr>
          <a:xfrm>
            <a:off x="8352817" y="1734887"/>
            <a:ext cx="2397451" cy="307777"/>
          </a:xfrm>
          <a:prstGeom prst="rect">
            <a:avLst/>
          </a:prstGeom>
          <a:noFill/>
        </p:spPr>
        <p:txBody>
          <a:bodyPr wrap="none" rtlCol="0">
            <a:spAutoFit/>
          </a:bodyPr>
          <a:lstStyle/>
          <a:p>
            <a:pPr>
              <a:buClrTx/>
              <a:buFontTx/>
              <a:buNone/>
            </a:pPr>
            <a:r>
              <a:rPr lang="en-GB" kern="1200" dirty="0">
                <a:solidFill>
                  <a:srgbClr val="222222"/>
                </a:solidFill>
                <a:latin typeface="Calibri" panose="020F0502020204030204"/>
                <a:ea typeface="+mn-ea"/>
                <a:cs typeface="+mn-cs"/>
              </a:rPr>
              <a:t>GEOSAT-2 very-high resolution</a:t>
            </a:r>
          </a:p>
        </p:txBody>
      </p:sp>
      <p:sp>
        <p:nvSpPr>
          <p:cNvPr id="29" name="TextBox 28">
            <a:extLst>
              <a:ext uri="{FF2B5EF4-FFF2-40B4-BE49-F238E27FC236}">
                <a16:creationId xmlns:a16="http://schemas.microsoft.com/office/drawing/2014/main" id="{9A979ACA-E6A2-288A-CBF4-C6D02ECB74CD}"/>
              </a:ext>
            </a:extLst>
          </p:cNvPr>
          <p:cNvSpPr txBox="1"/>
          <p:nvPr/>
        </p:nvSpPr>
        <p:spPr>
          <a:xfrm>
            <a:off x="1126565" y="3214742"/>
            <a:ext cx="2391489" cy="307777"/>
          </a:xfrm>
          <a:prstGeom prst="rect">
            <a:avLst/>
          </a:prstGeom>
          <a:noFill/>
        </p:spPr>
        <p:txBody>
          <a:bodyPr wrap="none" rtlCol="0">
            <a:spAutoFit/>
          </a:bodyPr>
          <a:lstStyle/>
          <a:p>
            <a:pPr>
              <a:buClrTx/>
              <a:buFontTx/>
              <a:buNone/>
            </a:pPr>
            <a:r>
              <a:rPr lang="en-GB" kern="1200" dirty="0">
                <a:solidFill>
                  <a:srgbClr val="222222"/>
                </a:solidFill>
                <a:latin typeface="Calibri" panose="020F0502020204030204"/>
                <a:ea typeface="+mn-ea"/>
                <a:cs typeface="+mn-cs"/>
              </a:rPr>
              <a:t>Events in Literature and News </a:t>
            </a:r>
          </a:p>
        </p:txBody>
      </p:sp>
      <p:sp>
        <p:nvSpPr>
          <p:cNvPr id="30" name="TextBox 29">
            <a:extLst>
              <a:ext uri="{FF2B5EF4-FFF2-40B4-BE49-F238E27FC236}">
                <a16:creationId xmlns:a16="http://schemas.microsoft.com/office/drawing/2014/main" id="{6117D615-9A84-C34F-72E2-2279B76B967D}"/>
              </a:ext>
            </a:extLst>
          </p:cNvPr>
          <p:cNvSpPr txBox="1"/>
          <p:nvPr/>
        </p:nvSpPr>
        <p:spPr>
          <a:xfrm>
            <a:off x="3185166" y="6087565"/>
            <a:ext cx="3423053" cy="307777"/>
          </a:xfrm>
          <a:prstGeom prst="rect">
            <a:avLst/>
          </a:prstGeom>
          <a:noFill/>
        </p:spPr>
        <p:txBody>
          <a:bodyPr wrap="none" rtlCol="0">
            <a:spAutoFit/>
          </a:bodyPr>
          <a:lstStyle/>
          <a:p>
            <a:pPr>
              <a:buClrTx/>
              <a:buFontTx/>
              <a:buNone/>
            </a:pPr>
            <a:r>
              <a:rPr lang="en-GB" kern="1200" dirty="0">
                <a:solidFill>
                  <a:srgbClr val="222222"/>
                </a:solidFill>
                <a:latin typeface="Calibri" panose="020F0502020204030204"/>
                <a:ea typeface="+mn-ea"/>
                <a:cs typeface="+mn-cs"/>
              </a:rPr>
              <a:t>Field Campaign June 2023 (LABPLAS project)</a:t>
            </a:r>
          </a:p>
        </p:txBody>
      </p:sp>
      <p:pic>
        <p:nvPicPr>
          <p:cNvPr id="31" name="Picture 30" descr="Graphical user interface&#10;&#10;Description automatically generated">
            <a:extLst>
              <a:ext uri="{FF2B5EF4-FFF2-40B4-BE49-F238E27FC236}">
                <a16:creationId xmlns:a16="http://schemas.microsoft.com/office/drawing/2014/main" id="{A94A290F-A538-D810-2249-9F81E9C4A6E2}"/>
              </a:ext>
            </a:extLst>
          </p:cNvPr>
          <p:cNvPicPr>
            <a:picLocks noChangeAspect="1"/>
          </p:cNvPicPr>
          <p:nvPr/>
        </p:nvPicPr>
        <p:blipFill rotWithShape="1">
          <a:blip r:embed="rId5"/>
          <a:srcRect l="24196" t="3083" b="48155"/>
          <a:stretch/>
        </p:blipFill>
        <p:spPr>
          <a:xfrm>
            <a:off x="5695257" y="2020409"/>
            <a:ext cx="5931166" cy="1761648"/>
          </a:xfrm>
          <a:prstGeom prst="rect">
            <a:avLst/>
          </a:prstGeom>
        </p:spPr>
      </p:pic>
      <p:pic>
        <p:nvPicPr>
          <p:cNvPr id="32" name="Google Shape;357;p4">
            <a:extLst>
              <a:ext uri="{FF2B5EF4-FFF2-40B4-BE49-F238E27FC236}">
                <a16:creationId xmlns:a16="http://schemas.microsoft.com/office/drawing/2014/main" id="{E5A5F6EE-B675-BF26-FBDB-4F7CEBF318E8}"/>
              </a:ext>
            </a:extLst>
          </p:cNvPr>
          <p:cNvPicPr preferRelativeResize="0"/>
          <p:nvPr/>
        </p:nvPicPr>
        <p:blipFill rotWithShape="1">
          <a:blip r:embed="rId6">
            <a:alphaModFix/>
          </a:blip>
          <a:srcRect/>
          <a:stretch/>
        </p:blipFill>
        <p:spPr>
          <a:xfrm flipH="1">
            <a:off x="4929332" y="2530251"/>
            <a:ext cx="1287200" cy="1001823"/>
          </a:xfrm>
          <a:prstGeom prst="rect">
            <a:avLst/>
          </a:prstGeom>
          <a:noFill/>
          <a:ln>
            <a:noFill/>
          </a:ln>
        </p:spPr>
      </p:pic>
      <p:pic>
        <p:nvPicPr>
          <p:cNvPr id="33" name="Picture 32" descr="A boat on the water&#10;&#10;Description automatically generated">
            <a:extLst>
              <a:ext uri="{FF2B5EF4-FFF2-40B4-BE49-F238E27FC236}">
                <a16:creationId xmlns:a16="http://schemas.microsoft.com/office/drawing/2014/main" id="{88A367D4-7C18-0574-9A20-01ABC1F41A51}"/>
              </a:ext>
            </a:extLst>
          </p:cNvPr>
          <p:cNvPicPr>
            <a:picLocks noChangeAspect="1"/>
          </p:cNvPicPr>
          <p:nvPr/>
        </p:nvPicPr>
        <p:blipFill>
          <a:blip r:embed="rId7"/>
          <a:stretch>
            <a:fillRect/>
          </a:stretch>
        </p:blipFill>
        <p:spPr>
          <a:xfrm>
            <a:off x="3705885" y="4032040"/>
            <a:ext cx="2540978" cy="1912086"/>
          </a:xfrm>
          <a:prstGeom prst="rect">
            <a:avLst/>
          </a:prstGeom>
        </p:spPr>
      </p:pic>
      <p:sp>
        <p:nvSpPr>
          <p:cNvPr id="34" name="TextBox 33">
            <a:extLst>
              <a:ext uri="{FF2B5EF4-FFF2-40B4-BE49-F238E27FC236}">
                <a16:creationId xmlns:a16="http://schemas.microsoft.com/office/drawing/2014/main" id="{725D94D6-8317-6896-ED95-A329863444F7}"/>
              </a:ext>
            </a:extLst>
          </p:cNvPr>
          <p:cNvSpPr txBox="1"/>
          <p:nvPr/>
        </p:nvSpPr>
        <p:spPr>
          <a:xfrm>
            <a:off x="3732205" y="4032040"/>
            <a:ext cx="2076480" cy="313896"/>
          </a:xfrm>
          <a:prstGeom prst="rect">
            <a:avLst/>
          </a:prstGeom>
          <a:noFill/>
        </p:spPr>
        <p:txBody>
          <a:bodyPr wrap="square" rtlCol="0">
            <a:spAutoFit/>
          </a:bodyPr>
          <a:lstStyle/>
          <a:p>
            <a:pPr>
              <a:buClrTx/>
              <a:buFontTx/>
              <a:buNone/>
            </a:pPr>
            <a:r>
              <a:rPr lang="en-GB" kern="1200" dirty="0">
                <a:solidFill>
                  <a:srgbClr val="FFFFFF"/>
                </a:solidFill>
                <a:latin typeface="Calibri" panose="020F0502020204030204"/>
                <a:ea typeface="+mn-ea"/>
                <a:cs typeface="+mn-cs"/>
              </a:rPr>
              <a:t>2023-06-30 ALKOR in-situ</a:t>
            </a:r>
          </a:p>
        </p:txBody>
      </p:sp>
      <p:pic>
        <p:nvPicPr>
          <p:cNvPr id="35" name="Picture 34" descr="A blue sky with clouds&#10;&#10;Description automatically generated">
            <a:extLst>
              <a:ext uri="{FF2B5EF4-FFF2-40B4-BE49-F238E27FC236}">
                <a16:creationId xmlns:a16="http://schemas.microsoft.com/office/drawing/2014/main" id="{AB425F30-18C9-E7ED-D636-83470ABBE3F7}"/>
              </a:ext>
            </a:extLst>
          </p:cNvPr>
          <p:cNvPicPr>
            <a:picLocks noChangeAspect="1"/>
          </p:cNvPicPr>
          <p:nvPr/>
        </p:nvPicPr>
        <p:blipFill>
          <a:blip r:embed="rId8"/>
          <a:stretch>
            <a:fillRect/>
          </a:stretch>
        </p:blipFill>
        <p:spPr>
          <a:xfrm>
            <a:off x="6500631" y="4013257"/>
            <a:ext cx="3050912" cy="1942675"/>
          </a:xfrm>
          <a:prstGeom prst="rect">
            <a:avLst/>
          </a:prstGeom>
        </p:spPr>
      </p:pic>
      <p:sp>
        <p:nvSpPr>
          <p:cNvPr id="36" name="TextBox 35">
            <a:extLst>
              <a:ext uri="{FF2B5EF4-FFF2-40B4-BE49-F238E27FC236}">
                <a16:creationId xmlns:a16="http://schemas.microsoft.com/office/drawing/2014/main" id="{8B4CAFC9-0BE3-E70B-044B-992C54FC5E3A}"/>
              </a:ext>
            </a:extLst>
          </p:cNvPr>
          <p:cNvSpPr txBox="1"/>
          <p:nvPr/>
        </p:nvSpPr>
        <p:spPr>
          <a:xfrm>
            <a:off x="6500630" y="5630230"/>
            <a:ext cx="2160210" cy="313896"/>
          </a:xfrm>
          <a:prstGeom prst="rect">
            <a:avLst/>
          </a:prstGeom>
          <a:noFill/>
        </p:spPr>
        <p:txBody>
          <a:bodyPr wrap="square" rtlCol="0">
            <a:spAutoFit/>
          </a:bodyPr>
          <a:lstStyle/>
          <a:p>
            <a:pPr>
              <a:buClrTx/>
              <a:buFontTx/>
              <a:buNone/>
            </a:pPr>
            <a:r>
              <a:rPr lang="en-GB" kern="1200" dirty="0">
                <a:solidFill>
                  <a:srgbClr val="FFFFFF"/>
                </a:solidFill>
                <a:latin typeface="Calibri" panose="020F0502020204030204"/>
                <a:ea typeface="+mn-ea"/>
                <a:cs typeface="+mn-cs"/>
              </a:rPr>
              <a:t>2023-06-30 GEOSAT-2 RGB</a:t>
            </a:r>
          </a:p>
        </p:txBody>
      </p:sp>
      <p:sp>
        <p:nvSpPr>
          <p:cNvPr id="2" name="Google Shape;135;g22cce77d230_0_92">
            <a:extLst>
              <a:ext uri="{FF2B5EF4-FFF2-40B4-BE49-F238E27FC236}">
                <a16:creationId xmlns:a16="http://schemas.microsoft.com/office/drawing/2014/main" id="{86181AF3-C94E-3482-CFA4-538C8595F51A}"/>
              </a:ext>
            </a:extLst>
          </p:cNvPr>
          <p:cNvSpPr txBox="1"/>
          <p:nvPr/>
        </p:nvSpPr>
        <p:spPr>
          <a:xfrm>
            <a:off x="276290" y="1060042"/>
            <a:ext cx="12243956" cy="627834"/>
          </a:xfrm>
          <a:prstGeom prst="rect">
            <a:avLst/>
          </a:prstGeom>
          <a:noFill/>
          <a:ln>
            <a:noFill/>
          </a:ln>
        </p:spPr>
        <p:txBody>
          <a:bodyPr spcFirstLastPara="1" wrap="square" lIns="91425" tIns="91425" rIns="91425" bIns="91425" anchor="t" anchorCtr="0">
            <a:spAutoFit/>
          </a:bodyPr>
          <a:lstStyle/>
          <a:p>
            <a:pPr marL="228600" marR="0" lvl="0" indent="-114300" algn="l" defTabSz="914400" rtl="0" eaLnBrk="1" fontAlgn="auto" latinLnBrk="0" hangingPunct="1">
              <a:lnSpc>
                <a:spcPct val="90000"/>
              </a:lnSpc>
              <a:spcBef>
                <a:spcPts val="0"/>
              </a:spcBef>
              <a:spcAft>
                <a:spcPts val="0"/>
              </a:spcAft>
              <a:buClr>
                <a:srgbClr val="000000"/>
              </a:buClr>
              <a:buSzTx/>
              <a:buFont typeface="Arial"/>
              <a:buNone/>
              <a:tabLst/>
              <a:defRPr/>
            </a:pPr>
            <a:r>
              <a:rPr lang="en-US" sz="3200" b="1" kern="1200" dirty="0">
                <a:solidFill>
                  <a:srgbClr val="7368CB"/>
                </a:solidFill>
                <a:latin typeface="Montserrat" pitchFamily="2" charset="77"/>
                <a:ea typeface="+mj-ea"/>
                <a:cs typeface="+mj-cs"/>
                <a:sym typeface="Calibri"/>
              </a:rPr>
              <a:t>Improvements since last </a:t>
            </a:r>
            <a:r>
              <a:rPr lang="en-US" sz="3200" b="1" kern="1200" dirty="0" err="1">
                <a:solidFill>
                  <a:srgbClr val="7368CB"/>
                </a:solidFill>
                <a:latin typeface="Montserrat" pitchFamily="2" charset="77"/>
                <a:ea typeface="+mj-ea"/>
                <a:cs typeface="+mj-cs"/>
                <a:sym typeface="Calibri"/>
              </a:rPr>
              <a:t>JuliaEO</a:t>
            </a:r>
            <a:endParaRPr lang="en-US" sz="3200" b="1" kern="1200" dirty="0">
              <a:solidFill>
                <a:srgbClr val="7368CB"/>
              </a:solidFill>
              <a:latin typeface="Montserrat" pitchFamily="2" charset="77"/>
              <a:ea typeface="+mj-ea"/>
              <a:cs typeface="+mj-cs"/>
              <a:sym typeface="Calibri"/>
            </a:endParaRPr>
          </a:p>
        </p:txBody>
      </p:sp>
    </p:spTree>
    <p:extLst>
      <p:ext uri="{BB962C8B-B14F-4D97-AF65-F5344CB8AC3E}">
        <p14:creationId xmlns:p14="http://schemas.microsoft.com/office/powerpoint/2010/main" val="1814930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Google Shape;135;g22cce77d230_0_92">
            <a:extLst>
              <a:ext uri="{FF2B5EF4-FFF2-40B4-BE49-F238E27FC236}">
                <a16:creationId xmlns:a16="http://schemas.microsoft.com/office/drawing/2014/main" id="{6A0560DD-7E77-368C-5D6D-E20C9AF9864D}"/>
              </a:ext>
            </a:extLst>
          </p:cNvPr>
          <p:cNvSpPr txBox="1"/>
          <p:nvPr/>
        </p:nvSpPr>
        <p:spPr>
          <a:xfrm>
            <a:off x="276290" y="1060042"/>
            <a:ext cx="12243956" cy="627834"/>
          </a:xfrm>
          <a:prstGeom prst="rect">
            <a:avLst/>
          </a:prstGeom>
          <a:noFill/>
          <a:ln>
            <a:noFill/>
          </a:ln>
        </p:spPr>
        <p:txBody>
          <a:bodyPr spcFirstLastPara="1" wrap="square" lIns="91425" tIns="91425" rIns="91425" bIns="91425" anchor="t" anchorCtr="0">
            <a:spAutoFit/>
          </a:bodyPr>
          <a:lstStyle/>
          <a:p>
            <a:pPr marL="228600" marR="0" lvl="0" indent="-114300" algn="l" defTabSz="914400" rtl="0" eaLnBrk="1" fontAlgn="auto" latinLnBrk="0" hangingPunct="1">
              <a:lnSpc>
                <a:spcPct val="90000"/>
              </a:lnSpc>
              <a:spcBef>
                <a:spcPts val="0"/>
              </a:spcBef>
              <a:spcAft>
                <a:spcPts val="0"/>
              </a:spcAft>
              <a:buClr>
                <a:srgbClr val="000000"/>
              </a:buClr>
              <a:buSzTx/>
              <a:buFont typeface="Arial"/>
              <a:buNone/>
              <a:tabLst/>
              <a:defRPr/>
            </a:pPr>
            <a:r>
              <a:rPr lang="en-US" sz="3200" b="1" kern="1200" dirty="0">
                <a:solidFill>
                  <a:srgbClr val="7368CB"/>
                </a:solidFill>
                <a:latin typeface="Montserrat" pitchFamily="2" charset="77"/>
                <a:ea typeface="+mj-ea"/>
                <a:cs typeface="+mj-cs"/>
                <a:sym typeface="Calibri"/>
              </a:rPr>
              <a:t>Improvements since last </a:t>
            </a:r>
            <a:r>
              <a:rPr lang="en-US" sz="3200" b="1" kern="1200" dirty="0" err="1">
                <a:solidFill>
                  <a:srgbClr val="7368CB"/>
                </a:solidFill>
                <a:latin typeface="Montserrat" pitchFamily="2" charset="77"/>
                <a:ea typeface="+mj-ea"/>
                <a:cs typeface="+mj-cs"/>
                <a:sym typeface="Calibri"/>
              </a:rPr>
              <a:t>JuliaEO</a:t>
            </a:r>
            <a:endParaRPr lang="en-US" sz="3200" b="1" kern="1200" dirty="0">
              <a:solidFill>
                <a:srgbClr val="7368CB"/>
              </a:solidFill>
              <a:latin typeface="Montserrat" pitchFamily="2" charset="77"/>
              <a:ea typeface="+mj-ea"/>
              <a:cs typeface="+mj-cs"/>
              <a:sym typeface="Calibri"/>
            </a:endParaRPr>
          </a:p>
        </p:txBody>
      </p:sp>
      <p:sp>
        <p:nvSpPr>
          <p:cNvPr id="4" name="Google Shape;460;g28c696d2f1e_0_3">
            <a:extLst>
              <a:ext uri="{FF2B5EF4-FFF2-40B4-BE49-F238E27FC236}">
                <a16:creationId xmlns:a16="http://schemas.microsoft.com/office/drawing/2014/main" id="{07C47C6C-F288-BA8E-03AF-CB61E8D73BAB}"/>
              </a:ext>
            </a:extLst>
          </p:cNvPr>
          <p:cNvSpPr txBox="1"/>
          <p:nvPr/>
        </p:nvSpPr>
        <p:spPr>
          <a:xfrm>
            <a:off x="276290" y="2088211"/>
            <a:ext cx="4721160" cy="436012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Support for the new Copernicus Data Space Ecosystem for downloading Sentinel-2 products.</a:t>
            </a:r>
          </a:p>
          <a:p>
            <a:pPr marR="0" lvl="0" algn="just" rtl="0">
              <a:lnSpc>
                <a:spcPct val="100000"/>
              </a:lnSpc>
              <a:spcBef>
                <a:spcPts val="800"/>
              </a:spcBef>
              <a:spcAft>
                <a:spcPts val="0"/>
              </a:spcAft>
            </a:pPr>
            <a:endParaRPr lang="en-US" dirty="0">
              <a:latin typeface="Montserrat" panose="00000500000000000000" pitchFamily="2" charset="0"/>
              <a:cs typeface="Calibri"/>
              <a:sym typeface="Calibri"/>
            </a:endParaRPr>
          </a:p>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From JuliaEO23 a collaboration start to train a UNET model in Julia to improve GPU classification speed.</a:t>
            </a:r>
          </a:p>
          <a:p>
            <a:pPr marR="0" lvl="0" algn="just" rtl="0">
              <a:lnSpc>
                <a:spcPct val="100000"/>
              </a:lnSpc>
              <a:spcBef>
                <a:spcPts val="800"/>
              </a:spcBef>
              <a:spcAft>
                <a:spcPts val="0"/>
              </a:spcAft>
            </a:pPr>
            <a:endParaRPr lang="en-US" dirty="0">
              <a:latin typeface="Montserrat" panose="00000500000000000000" pitchFamily="2" charset="0"/>
              <a:cs typeface="Calibri"/>
              <a:sym typeface="Calibri"/>
            </a:endParaRPr>
          </a:p>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Integration of the UNET model developed in Julia into the POS2IDON source code in Python;</a:t>
            </a:r>
          </a:p>
          <a:p>
            <a:pPr marR="0" lvl="0" algn="just" rtl="0">
              <a:lnSpc>
                <a:spcPct val="100000"/>
              </a:lnSpc>
              <a:spcBef>
                <a:spcPts val="800"/>
              </a:spcBef>
              <a:spcAft>
                <a:spcPts val="0"/>
              </a:spcAft>
            </a:pPr>
            <a:endParaRPr lang="en-US" dirty="0">
              <a:latin typeface="Montserrat" panose="00000500000000000000" pitchFamily="2" charset="0"/>
              <a:cs typeface="Calibri"/>
              <a:sym typeface="Calibri"/>
            </a:endParaRPr>
          </a:p>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Web app prototype to show POS2IDON results (using Python folium, </a:t>
            </a:r>
            <a:r>
              <a:rPr lang="en-US" b="1" dirty="0">
                <a:latin typeface="Montserrat" panose="00000500000000000000" pitchFamily="2" charset="0"/>
                <a:cs typeface="Calibri"/>
                <a:sym typeface="Calibri"/>
              </a:rPr>
              <a:t>how can Julia facilitate this web development?</a:t>
            </a:r>
            <a:r>
              <a:rPr lang="en-US" dirty="0">
                <a:latin typeface="Montserrat" panose="00000500000000000000" pitchFamily="2" charset="0"/>
                <a:cs typeface="Calibri"/>
                <a:sym typeface="Calibri"/>
              </a:rPr>
              <a:t>);</a:t>
            </a:r>
          </a:p>
          <a:p>
            <a:pPr marL="285750" marR="0" lvl="0" indent="-285750" algn="just" rtl="0">
              <a:lnSpc>
                <a:spcPct val="100000"/>
              </a:lnSpc>
              <a:spcBef>
                <a:spcPts val="800"/>
              </a:spcBef>
              <a:spcAft>
                <a:spcPts val="0"/>
              </a:spcAft>
              <a:buFont typeface="Arial" panose="020B0604020202020204" pitchFamily="34" charset="0"/>
              <a:buChar char="•"/>
            </a:pPr>
            <a:endParaRPr lang="en-US" dirty="0">
              <a:latin typeface="Montserrat" panose="00000500000000000000" pitchFamily="2" charset="0"/>
              <a:cs typeface="Calibri"/>
              <a:sym typeface="Calibri"/>
            </a:endParaRPr>
          </a:p>
        </p:txBody>
      </p:sp>
      <p:pic>
        <p:nvPicPr>
          <p:cNvPr id="6" name="Picture 5" descr="A screenshot of a computer&#10;&#10;Description automatically generated">
            <a:extLst>
              <a:ext uri="{FF2B5EF4-FFF2-40B4-BE49-F238E27FC236}">
                <a16:creationId xmlns:a16="http://schemas.microsoft.com/office/drawing/2014/main" id="{93597E62-63A8-3C38-31B8-9BA2C446C708}"/>
              </a:ext>
            </a:extLst>
          </p:cNvPr>
          <p:cNvPicPr>
            <a:picLocks noChangeAspect="1"/>
          </p:cNvPicPr>
          <p:nvPr/>
        </p:nvPicPr>
        <p:blipFill>
          <a:blip r:embed="rId3"/>
          <a:stretch>
            <a:fillRect/>
          </a:stretch>
        </p:blipFill>
        <p:spPr>
          <a:xfrm>
            <a:off x="5060950" y="2193944"/>
            <a:ext cx="6899992" cy="3604014"/>
          </a:xfrm>
          <a:prstGeom prst="rect">
            <a:avLst/>
          </a:prstGeom>
        </p:spPr>
      </p:pic>
    </p:spTree>
    <p:extLst>
      <p:ext uri="{BB962C8B-B14F-4D97-AF65-F5344CB8AC3E}">
        <p14:creationId xmlns:p14="http://schemas.microsoft.com/office/powerpoint/2010/main" val="3165832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Google Shape;135;g22cce77d230_0_92">
            <a:extLst>
              <a:ext uri="{FF2B5EF4-FFF2-40B4-BE49-F238E27FC236}">
                <a16:creationId xmlns:a16="http://schemas.microsoft.com/office/drawing/2014/main" id="{6A0560DD-7E77-368C-5D6D-E20C9AF9864D}"/>
              </a:ext>
            </a:extLst>
          </p:cNvPr>
          <p:cNvSpPr txBox="1"/>
          <p:nvPr/>
        </p:nvSpPr>
        <p:spPr>
          <a:xfrm>
            <a:off x="276290" y="1060042"/>
            <a:ext cx="12243956" cy="627834"/>
          </a:xfrm>
          <a:prstGeom prst="rect">
            <a:avLst/>
          </a:prstGeom>
          <a:noFill/>
          <a:ln>
            <a:noFill/>
          </a:ln>
        </p:spPr>
        <p:txBody>
          <a:bodyPr spcFirstLastPara="1" wrap="square" lIns="91425" tIns="91425" rIns="91425" bIns="91425" anchor="t" anchorCtr="0">
            <a:spAutoFit/>
          </a:bodyPr>
          <a:lstStyle/>
          <a:p>
            <a:pPr marL="228600" marR="0" lvl="0" indent="-114300" algn="l" defTabSz="914400" rtl="0" eaLnBrk="1" fontAlgn="auto" latinLnBrk="0" hangingPunct="1">
              <a:lnSpc>
                <a:spcPct val="90000"/>
              </a:lnSpc>
              <a:spcBef>
                <a:spcPts val="0"/>
              </a:spcBef>
              <a:spcAft>
                <a:spcPts val="0"/>
              </a:spcAft>
              <a:buClr>
                <a:srgbClr val="000000"/>
              </a:buClr>
              <a:buSzTx/>
              <a:buFont typeface="Arial"/>
              <a:buNone/>
              <a:tabLst/>
              <a:defRPr/>
            </a:pPr>
            <a:r>
              <a:rPr lang="en-US" sz="3200" b="1" kern="1200" dirty="0">
                <a:solidFill>
                  <a:srgbClr val="7368CB"/>
                </a:solidFill>
                <a:latin typeface="Montserrat" pitchFamily="2" charset="77"/>
                <a:ea typeface="+mj-ea"/>
                <a:cs typeface="+mj-cs"/>
                <a:sym typeface="Calibri"/>
              </a:rPr>
              <a:t>Improvements since last </a:t>
            </a:r>
            <a:r>
              <a:rPr lang="en-US" sz="3200" b="1" kern="1200" dirty="0" err="1">
                <a:solidFill>
                  <a:srgbClr val="7368CB"/>
                </a:solidFill>
                <a:latin typeface="Montserrat" pitchFamily="2" charset="77"/>
                <a:ea typeface="+mj-ea"/>
                <a:cs typeface="+mj-cs"/>
                <a:sym typeface="Calibri"/>
              </a:rPr>
              <a:t>JuliaEO</a:t>
            </a:r>
            <a:endParaRPr lang="en-US" sz="3200" b="1" kern="1200" dirty="0">
              <a:solidFill>
                <a:srgbClr val="7368CB"/>
              </a:solidFill>
              <a:latin typeface="Montserrat" pitchFamily="2" charset="77"/>
              <a:ea typeface="+mj-ea"/>
              <a:cs typeface="+mj-cs"/>
              <a:sym typeface="Calibri"/>
            </a:endParaRPr>
          </a:p>
        </p:txBody>
      </p:sp>
      <p:sp>
        <p:nvSpPr>
          <p:cNvPr id="4" name="Google Shape;460;g28c696d2f1e_0_3">
            <a:extLst>
              <a:ext uri="{FF2B5EF4-FFF2-40B4-BE49-F238E27FC236}">
                <a16:creationId xmlns:a16="http://schemas.microsoft.com/office/drawing/2014/main" id="{07C47C6C-F288-BA8E-03AF-CB61E8D73BAB}"/>
              </a:ext>
            </a:extLst>
          </p:cNvPr>
          <p:cNvSpPr txBox="1"/>
          <p:nvPr/>
        </p:nvSpPr>
        <p:spPr>
          <a:xfrm>
            <a:off x="276290" y="2088211"/>
            <a:ext cx="4319307" cy="2975133"/>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Visualization and analysis of long-term data with density and occurrence maps.</a:t>
            </a:r>
          </a:p>
          <a:p>
            <a:pPr marR="0" lvl="0" algn="just" rtl="0">
              <a:lnSpc>
                <a:spcPct val="100000"/>
              </a:lnSpc>
              <a:spcBef>
                <a:spcPts val="800"/>
              </a:spcBef>
              <a:spcAft>
                <a:spcPts val="0"/>
              </a:spcAft>
            </a:pPr>
            <a:endParaRPr lang="en-US" dirty="0">
              <a:latin typeface="Montserrat" panose="00000500000000000000" pitchFamily="2" charset="0"/>
              <a:cs typeface="Calibri"/>
              <a:sym typeface="Calibri"/>
            </a:endParaRPr>
          </a:p>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GEOTIF may not be the most efficient way to save POS2IDON results during long-term analysis (</a:t>
            </a:r>
            <a:r>
              <a:rPr lang="en-US" b="1" dirty="0">
                <a:latin typeface="Montserrat" panose="00000500000000000000" pitchFamily="2" charset="0"/>
                <a:cs typeface="Calibri"/>
                <a:sym typeface="Calibri"/>
              </a:rPr>
              <a:t>alternative formats?</a:t>
            </a:r>
            <a:r>
              <a:rPr lang="en-US" dirty="0">
                <a:latin typeface="Montserrat" panose="00000500000000000000" pitchFamily="2" charset="0"/>
                <a:cs typeface="Calibri"/>
                <a:sym typeface="Calibri"/>
              </a:rPr>
              <a:t>).</a:t>
            </a:r>
          </a:p>
          <a:p>
            <a:pPr marL="285750" marR="0" lvl="0" indent="-285750" algn="just" rtl="0">
              <a:lnSpc>
                <a:spcPct val="100000"/>
              </a:lnSpc>
              <a:spcBef>
                <a:spcPts val="800"/>
              </a:spcBef>
              <a:spcAft>
                <a:spcPts val="0"/>
              </a:spcAft>
              <a:buFont typeface="Arial" panose="020B0604020202020204" pitchFamily="34" charset="0"/>
              <a:buChar char="•"/>
            </a:pPr>
            <a:endParaRPr lang="en-US" dirty="0">
              <a:latin typeface="Montserrat" panose="00000500000000000000" pitchFamily="2" charset="0"/>
              <a:cs typeface="Calibri"/>
              <a:sym typeface="Calibri"/>
            </a:endParaRPr>
          </a:p>
          <a:p>
            <a:pPr marL="285750" marR="0" lvl="0" indent="-285750" algn="just" rtl="0">
              <a:lnSpc>
                <a:spcPct val="100000"/>
              </a:lnSpc>
              <a:spcBef>
                <a:spcPts val="800"/>
              </a:spcBef>
              <a:spcAft>
                <a:spcPts val="0"/>
              </a:spcAft>
              <a:buFont typeface="Arial" panose="020B0604020202020204" pitchFamily="34" charset="0"/>
              <a:buChar char="•"/>
            </a:pPr>
            <a:r>
              <a:rPr lang="en-US" dirty="0">
                <a:latin typeface="Montserrat" panose="00000500000000000000" pitchFamily="2" charset="0"/>
                <a:cs typeface="Calibri"/>
                <a:sym typeface="Calibri"/>
              </a:rPr>
              <a:t>Training new models with an expanded spectral library containing more classes such as algae blooms. However, there is still a problem of lack of in-situ data.</a:t>
            </a:r>
          </a:p>
        </p:txBody>
      </p:sp>
      <p:pic>
        <p:nvPicPr>
          <p:cNvPr id="8" name="Picture 7" descr="A screenshot of a map&#10;&#10;Description automatically generated">
            <a:extLst>
              <a:ext uri="{FF2B5EF4-FFF2-40B4-BE49-F238E27FC236}">
                <a16:creationId xmlns:a16="http://schemas.microsoft.com/office/drawing/2014/main" id="{C0C49C45-73D8-4C73-35F6-FD73305A2B9E}"/>
              </a:ext>
            </a:extLst>
          </p:cNvPr>
          <p:cNvPicPr>
            <a:picLocks noChangeAspect="1"/>
          </p:cNvPicPr>
          <p:nvPr/>
        </p:nvPicPr>
        <p:blipFill rotWithShape="1">
          <a:blip r:embed="rId3"/>
          <a:srcRect l="7503" r="5623" b="13943"/>
          <a:stretch/>
        </p:blipFill>
        <p:spPr>
          <a:xfrm>
            <a:off x="4725383" y="2042132"/>
            <a:ext cx="3533713" cy="3500453"/>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B3E3F705-0A2F-9CE5-CBE5-C29E1BAFE268}"/>
              </a:ext>
            </a:extLst>
          </p:cNvPr>
          <p:cNvPicPr>
            <a:picLocks noChangeAspect="1"/>
          </p:cNvPicPr>
          <p:nvPr/>
        </p:nvPicPr>
        <p:blipFill rotWithShape="1">
          <a:blip r:embed="rId4"/>
          <a:srcRect l="5842" r="6029" b="14439"/>
          <a:stretch/>
        </p:blipFill>
        <p:spPr>
          <a:xfrm>
            <a:off x="8259096" y="2042132"/>
            <a:ext cx="3703858" cy="3595945"/>
          </a:xfrm>
          <a:prstGeom prst="rect">
            <a:avLst/>
          </a:prstGeom>
        </p:spPr>
      </p:pic>
    </p:spTree>
    <p:extLst>
      <p:ext uri="{BB962C8B-B14F-4D97-AF65-F5344CB8AC3E}">
        <p14:creationId xmlns:p14="http://schemas.microsoft.com/office/powerpoint/2010/main" val="2268604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 name="Picture 12">
            <a:extLst>
              <a:ext uri="{FF2B5EF4-FFF2-40B4-BE49-F238E27FC236}">
                <a16:creationId xmlns:a16="http://schemas.microsoft.com/office/drawing/2014/main" id="{AB824DEC-20CF-B123-BC44-2CE68C8F2192}"/>
              </a:ext>
            </a:extLst>
          </p:cNvPr>
          <p:cNvPicPr>
            <a:picLocks noChangeAspect="1"/>
          </p:cNvPicPr>
          <p:nvPr/>
        </p:nvPicPr>
        <p:blipFill rotWithShape="1">
          <a:blip r:embed="rId3"/>
          <a:srcRect l="4703" t="4863" r="1774" b="11128"/>
          <a:stretch/>
        </p:blipFill>
        <p:spPr>
          <a:xfrm>
            <a:off x="276402" y="2460119"/>
            <a:ext cx="8090162" cy="4021340"/>
          </a:xfrm>
          <a:prstGeom prst="rect">
            <a:avLst/>
          </a:prstGeom>
        </p:spPr>
      </p:pic>
      <p:pic>
        <p:nvPicPr>
          <p:cNvPr id="4" name="Graphic 3" descr="Exit with solid fill">
            <a:hlinkClick r:id="rId4" action="ppaction://hlinksldjump"/>
            <a:extLst>
              <a:ext uri="{FF2B5EF4-FFF2-40B4-BE49-F238E27FC236}">
                <a16:creationId xmlns:a16="http://schemas.microsoft.com/office/drawing/2014/main" id="{7DAD0908-3D04-A29C-8FC1-160FBE836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00524" y="118748"/>
            <a:ext cx="502354" cy="502354"/>
          </a:xfrm>
          <a:prstGeom prst="rect">
            <a:avLst/>
          </a:prstGeom>
        </p:spPr>
      </p:pic>
      <p:sp>
        <p:nvSpPr>
          <p:cNvPr id="14" name="Google Shape;134;g22cce77d230_0_92">
            <a:extLst>
              <a:ext uri="{FF2B5EF4-FFF2-40B4-BE49-F238E27FC236}">
                <a16:creationId xmlns:a16="http://schemas.microsoft.com/office/drawing/2014/main" id="{841F02A2-6D5F-B15F-0796-475BE04CA7DD}"/>
              </a:ext>
            </a:extLst>
          </p:cNvPr>
          <p:cNvSpPr txBox="1">
            <a:spLocks/>
          </p:cNvSpPr>
          <p:nvPr/>
        </p:nvSpPr>
        <p:spPr>
          <a:xfrm>
            <a:off x="374166" y="1816297"/>
            <a:ext cx="10934918" cy="570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pPr>
            <a:r>
              <a:rPr lang="en-GB" sz="1600" b="1" dirty="0">
                <a:solidFill>
                  <a:srgbClr val="222222"/>
                </a:solidFill>
                <a:latin typeface="Montserrat Light" pitchFamily="2" charset="77"/>
              </a:rPr>
              <a:t>Our case study is an event of </a:t>
            </a:r>
            <a:r>
              <a:rPr lang="en-US" sz="1600" b="1" dirty="0">
                <a:solidFill>
                  <a:srgbClr val="222222"/>
                </a:solidFill>
                <a:latin typeface="Montserrat Light" pitchFamily="2" charset="77"/>
              </a:rPr>
              <a:t>litter discharged to the sea</a:t>
            </a:r>
            <a:r>
              <a:rPr lang="en-GB" sz="1600" b="1" dirty="0">
                <a:solidFill>
                  <a:srgbClr val="222222"/>
                </a:solidFill>
                <a:latin typeface="Montserrat Light" pitchFamily="2" charset="77"/>
              </a:rPr>
              <a:t> following the April 2022 catastrophic floods in </a:t>
            </a:r>
            <a:r>
              <a:rPr lang="en-US" sz="1600" b="1" dirty="0">
                <a:solidFill>
                  <a:srgbClr val="222222"/>
                </a:solidFill>
                <a:latin typeface="Montserrat Light" pitchFamily="2" charset="77"/>
              </a:rPr>
              <a:t>KwaZulu Natal, </a:t>
            </a:r>
            <a:r>
              <a:rPr lang="en-GB" sz="1600" b="1" dirty="0">
                <a:solidFill>
                  <a:srgbClr val="222222"/>
                </a:solidFill>
                <a:latin typeface="Montserrat Light" pitchFamily="2" charset="77"/>
              </a:rPr>
              <a:t>South Africa.</a:t>
            </a:r>
            <a:endParaRPr lang="en-US" sz="1600" b="1" dirty="0">
              <a:solidFill>
                <a:srgbClr val="222222"/>
              </a:solidFill>
              <a:latin typeface="Montserrat Light" pitchFamily="2" charset="77"/>
            </a:endParaRPr>
          </a:p>
        </p:txBody>
      </p:sp>
      <p:sp>
        <p:nvSpPr>
          <p:cNvPr id="18" name="TextBox 17">
            <a:extLst>
              <a:ext uri="{FF2B5EF4-FFF2-40B4-BE49-F238E27FC236}">
                <a16:creationId xmlns:a16="http://schemas.microsoft.com/office/drawing/2014/main" id="{34EDDB67-ECC1-6F55-05C7-7DB5C8FC13CE}"/>
              </a:ext>
            </a:extLst>
          </p:cNvPr>
          <p:cNvSpPr txBox="1"/>
          <p:nvPr/>
        </p:nvSpPr>
        <p:spPr>
          <a:xfrm>
            <a:off x="8389002" y="5611818"/>
            <a:ext cx="3433691" cy="430887"/>
          </a:xfrm>
          <a:prstGeom prst="rect">
            <a:avLst/>
          </a:prstGeom>
          <a:noFill/>
        </p:spPr>
        <p:txBody>
          <a:bodyPr wrap="square" rtlCol="0">
            <a:spAutoFit/>
          </a:bodyPr>
          <a:lstStyle/>
          <a:p>
            <a:pPr algn="just"/>
            <a:r>
              <a:rPr lang="en-US" sz="1050" dirty="0">
                <a:latin typeface="Montserrat" panose="00000500000000000000" pitchFamily="2" charset="0"/>
              </a:rPr>
              <a:t>Plastic pollution left behind on Durban's beaches after the April 2022 floods.</a:t>
            </a:r>
            <a:endParaRPr lang="en-GB" sz="1050" dirty="0">
              <a:latin typeface="Montserrat" panose="00000500000000000000" pitchFamily="2" charset="0"/>
            </a:endParaRPr>
          </a:p>
        </p:txBody>
      </p:sp>
      <p:sp>
        <p:nvSpPr>
          <p:cNvPr id="2" name="Title 1">
            <a:extLst>
              <a:ext uri="{FF2B5EF4-FFF2-40B4-BE49-F238E27FC236}">
                <a16:creationId xmlns:a16="http://schemas.microsoft.com/office/drawing/2014/main" id="{55740753-A55E-AA96-EA49-1F84DB856921}"/>
              </a:ext>
            </a:extLst>
          </p:cNvPr>
          <p:cNvSpPr txBox="1">
            <a:spLocks/>
          </p:cNvSpPr>
          <p:nvPr/>
        </p:nvSpPr>
        <p:spPr>
          <a:xfrm>
            <a:off x="239388" y="932249"/>
            <a:ext cx="1186629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7368CB"/>
                </a:solidFill>
                <a:effectLst/>
                <a:uLnTx/>
                <a:uFillTx/>
                <a:latin typeface="Montserrat" pitchFamily="2" charset="77"/>
                <a:ea typeface="+mj-ea"/>
                <a:cs typeface="+mj-cs"/>
              </a:rPr>
              <a:t>Introduction to Case Study – South Africa Floods 2022</a:t>
            </a:r>
          </a:p>
        </p:txBody>
      </p:sp>
      <p:pic>
        <p:nvPicPr>
          <p:cNvPr id="7" name="Picture 6" descr="A large pile of trash&#10;&#10;Description automatically generated">
            <a:extLst>
              <a:ext uri="{FF2B5EF4-FFF2-40B4-BE49-F238E27FC236}">
                <a16:creationId xmlns:a16="http://schemas.microsoft.com/office/drawing/2014/main" id="{86F8393C-96EC-E120-5DDB-573DBAE24F0B}"/>
              </a:ext>
            </a:extLst>
          </p:cNvPr>
          <p:cNvPicPr>
            <a:picLocks noChangeAspect="1"/>
          </p:cNvPicPr>
          <p:nvPr/>
        </p:nvPicPr>
        <p:blipFill>
          <a:blip r:embed="rId7"/>
          <a:stretch>
            <a:fillRect/>
          </a:stretch>
        </p:blipFill>
        <p:spPr>
          <a:xfrm>
            <a:off x="8459687" y="4021564"/>
            <a:ext cx="3292323" cy="1590254"/>
          </a:xfrm>
          <a:prstGeom prst="rect">
            <a:avLst/>
          </a:prstGeom>
        </p:spPr>
      </p:pic>
      <p:pic>
        <p:nvPicPr>
          <p:cNvPr id="9" name="Picture 8" descr="A pile of sticks and debris&#10;&#10;Description automatically generated">
            <a:extLst>
              <a:ext uri="{FF2B5EF4-FFF2-40B4-BE49-F238E27FC236}">
                <a16:creationId xmlns:a16="http://schemas.microsoft.com/office/drawing/2014/main" id="{4A9FDC05-61DA-69E7-AE11-AA123CDDB1E9}"/>
              </a:ext>
            </a:extLst>
          </p:cNvPr>
          <p:cNvPicPr>
            <a:picLocks noChangeAspect="1"/>
          </p:cNvPicPr>
          <p:nvPr/>
        </p:nvPicPr>
        <p:blipFill>
          <a:blip r:embed="rId8"/>
          <a:stretch>
            <a:fillRect/>
          </a:stretch>
        </p:blipFill>
        <p:spPr>
          <a:xfrm>
            <a:off x="8459687" y="2325198"/>
            <a:ext cx="3292323" cy="1590254"/>
          </a:xfrm>
          <a:prstGeom prst="rect">
            <a:avLst/>
          </a:prstGeom>
        </p:spPr>
      </p:pic>
      <p:sp>
        <p:nvSpPr>
          <p:cNvPr id="16" name="TextBox 15">
            <a:extLst>
              <a:ext uri="{FF2B5EF4-FFF2-40B4-BE49-F238E27FC236}">
                <a16:creationId xmlns:a16="http://schemas.microsoft.com/office/drawing/2014/main" id="{536124B2-EAE3-51ED-548F-2364EE2FDF17}"/>
              </a:ext>
            </a:extLst>
          </p:cNvPr>
          <p:cNvSpPr txBox="1"/>
          <p:nvPr/>
        </p:nvSpPr>
        <p:spPr>
          <a:xfrm>
            <a:off x="4440855" y="6366043"/>
            <a:ext cx="2563099" cy="230832"/>
          </a:xfrm>
          <a:prstGeom prst="rect">
            <a:avLst/>
          </a:prstGeom>
          <a:noFill/>
        </p:spPr>
        <p:txBody>
          <a:bodyPr wrap="square" rtlCol="0">
            <a:spAutoFit/>
          </a:bodyPr>
          <a:lstStyle/>
          <a:p>
            <a:r>
              <a:rPr lang="en-US" sz="900" dirty="0">
                <a:solidFill>
                  <a:schemeClr val="tx1">
                    <a:lumMod val="65000"/>
                    <a:lumOff val="35000"/>
                  </a:schemeClr>
                </a:solidFill>
                <a:latin typeface="Abadi" panose="020B0604020104020204" pitchFamily="34" charset="0"/>
              </a:rPr>
              <a:t>Sentinel-2 RGB image on 13-04-2022 </a:t>
            </a:r>
          </a:p>
        </p:txBody>
      </p:sp>
    </p:spTree>
    <p:extLst>
      <p:ext uri="{BB962C8B-B14F-4D97-AF65-F5344CB8AC3E}">
        <p14:creationId xmlns:p14="http://schemas.microsoft.com/office/powerpoint/2010/main" val="1038846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4" name="Graphic 3" descr="Exit with solid fill">
            <a:hlinkClick r:id="rId3" action="ppaction://hlinksldjump"/>
            <a:extLst>
              <a:ext uri="{FF2B5EF4-FFF2-40B4-BE49-F238E27FC236}">
                <a16:creationId xmlns:a16="http://schemas.microsoft.com/office/drawing/2014/main" id="{7DAD0908-3D04-A29C-8FC1-160FBE836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1123" y="245357"/>
            <a:ext cx="502354" cy="502354"/>
          </a:xfrm>
          <a:prstGeom prst="rect">
            <a:avLst/>
          </a:prstGeom>
        </p:spPr>
      </p:pic>
      <p:grpSp>
        <p:nvGrpSpPr>
          <p:cNvPr id="3" name="Group 2">
            <a:extLst>
              <a:ext uri="{FF2B5EF4-FFF2-40B4-BE49-F238E27FC236}">
                <a16:creationId xmlns:a16="http://schemas.microsoft.com/office/drawing/2014/main" id="{9451568D-B38F-EFD6-12D1-EFBABEFE2788}"/>
              </a:ext>
            </a:extLst>
          </p:cNvPr>
          <p:cNvGrpSpPr/>
          <p:nvPr/>
        </p:nvGrpSpPr>
        <p:grpSpPr>
          <a:xfrm>
            <a:off x="4300708" y="1577076"/>
            <a:ext cx="7452625" cy="5165500"/>
            <a:chOff x="2894999" y="1560959"/>
            <a:chExt cx="7452625" cy="5165500"/>
          </a:xfrm>
        </p:grpSpPr>
        <p:pic>
          <p:nvPicPr>
            <p:cNvPr id="7" name="Google Shape;443;p38">
              <a:extLst>
                <a:ext uri="{FF2B5EF4-FFF2-40B4-BE49-F238E27FC236}">
                  <a16:creationId xmlns:a16="http://schemas.microsoft.com/office/drawing/2014/main" id="{89E55936-F043-FE30-FF3B-7609ABEF03E1}"/>
                </a:ext>
              </a:extLst>
            </p:cNvPr>
            <p:cNvPicPr preferRelativeResize="0"/>
            <p:nvPr/>
          </p:nvPicPr>
          <p:blipFill>
            <a:blip r:embed="rId6">
              <a:alphaModFix/>
            </a:blip>
            <a:stretch>
              <a:fillRect/>
            </a:stretch>
          </p:blipFill>
          <p:spPr>
            <a:xfrm>
              <a:off x="2894999" y="1698059"/>
              <a:ext cx="3201001" cy="4689700"/>
            </a:xfrm>
            <a:prstGeom prst="rect">
              <a:avLst/>
            </a:prstGeom>
            <a:noFill/>
            <a:ln>
              <a:noFill/>
            </a:ln>
          </p:spPr>
        </p:pic>
        <p:sp>
          <p:nvSpPr>
            <p:cNvPr id="8" name="Google Shape;444;p38">
              <a:extLst>
                <a:ext uri="{FF2B5EF4-FFF2-40B4-BE49-F238E27FC236}">
                  <a16:creationId xmlns:a16="http://schemas.microsoft.com/office/drawing/2014/main" id="{CD3570A6-A0FC-C99E-9D0F-CD26CF1FA227}"/>
                </a:ext>
              </a:extLst>
            </p:cNvPr>
            <p:cNvSpPr txBox="1"/>
            <p:nvPr/>
          </p:nvSpPr>
          <p:spPr>
            <a:xfrm>
              <a:off x="3193649" y="6387759"/>
              <a:ext cx="2603700" cy="3387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None/>
              </a:pPr>
              <a:r>
                <a:rPr lang="en-US" sz="1600" i="1">
                  <a:latin typeface="Calibri"/>
                  <a:ea typeface="Calibri"/>
                  <a:cs typeface="Calibri"/>
                  <a:sym typeface="Calibri"/>
                </a:rPr>
                <a:t>POS2IDON architecture.</a:t>
              </a:r>
              <a:endParaRPr sz="1800" i="1">
                <a:latin typeface="Calibri"/>
                <a:ea typeface="Calibri"/>
                <a:cs typeface="Calibri"/>
                <a:sym typeface="Calibri"/>
              </a:endParaRPr>
            </a:p>
          </p:txBody>
        </p:sp>
        <p:sp>
          <p:nvSpPr>
            <p:cNvPr id="9" name="Google Shape;445;p38">
              <a:extLst>
                <a:ext uri="{FF2B5EF4-FFF2-40B4-BE49-F238E27FC236}">
                  <a16:creationId xmlns:a16="http://schemas.microsoft.com/office/drawing/2014/main" id="{EFA845F2-97B6-9F8E-75DC-C35813A6EE70}"/>
                </a:ext>
              </a:extLst>
            </p:cNvPr>
            <p:cNvSpPr/>
            <p:nvPr/>
          </p:nvSpPr>
          <p:spPr>
            <a:xfrm>
              <a:off x="7239074" y="1560959"/>
              <a:ext cx="2046900" cy="836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dirty="0">
                  <a:latin typeface="Calibri"/>
                  <a:ea typeface="Calibri"/>
                  <a:cs typeface="Calibri"/>
                  <a:sym typeface="Calibri"/>
                </a:rPr>
                <a:t>Focus on this Hands-on session</a:t>
              </a:r>
              <a:endParaRPr sz="1300" dirty="0"/>
            </a:p>
          </p:txBody>
        </p:sp>
        <p:sp>
          <p:nvSpPr>
            <p:cNvPr id="11" name="Google Shape;447;p38">
              <a:extLst>
                <a:ext uri="{FF2B5EF4-FFF2-40B4-BE49-F238E27FC236}">
                  <a16:creationId xmlns:a16="http://schemas.microsoft.com/office/drawing/2014/main" id="{C6704D18-0678-9005-C60D-16203F44C299}"/>
                </a:ext>
              </a:extLst>
            </p:cNvPr>
            <p:cNvSpPr/>
            <p:nvPr/>
          </p:nvSpPr>
          <p:spPr>
            <a:xfrm>
              <a:off x="3128124" y="5773634"/>
              <a:ext cx="834600" cy="2676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 name="Google Shape;449;p38">
              <a:extLst>
                <a:ext uri="{FF2B5EF4-FFF2-40B4-BE49-F238E27FC236}">
                  <a16:creationId xmlns:a16="http://schemas.microsoft.com/office/drawing/2014/main" id="{2DF35E32-C8EC-54F9-F283-BC6E27B38331}"/>
                </a:ext>
              </a:extLst>
            </p:cNvPr>
            <p:cNvCxnSpPr>
              <a:stCxn id="9" idx="2"/>
            </p:cNvCxnSpPr>
            <p:nvPr/>
          </p:nvCxnSpPr>
          <p:spPr>
            <a:xfrm rot="5400000">
              <a:off x="4290824" y="2069759"/>
              <a:ext cx="3643800" cy="4299600"/>
            </a:xfrm>
            <a:prstGeom prst="bentConnector2">
              <a:avLst/>
            </a:prstGeom>
            <a:noFill/>
            <a:ln w="9525" cap="flat" cmpd="sng">
              <a:solidFill>
                <a:srgbClr val="F1C232"/>
              </a:solidFill>
              <a:prstDash val="solid"/>
              <a:round/>
              <a:headEnd type="none" w="med" len="med"/>
              <a:tailEnd type="none" w="med" len="med"/>
            </a:ln>
          </p:spPr>
        </p:cxnSp>
        <p:sp>
          <p:nvSpPr>
            <p:cNvPr id="15" name="Google Shape;451;p38">
              <a:extLst>
                <a:ext uri="{FF2B5EF4-FFF2-40B4-BE49-F238E27FC236}">
                  <a16:creationId xmlns:a16="http://schemas.microsoft.com/office/drawing/2014/main" id="{D27C6C4A-2F10-0A94-3797-844564A32180}"/>
                </a:ext>
              </a:extLst>
            </p:cNvPr>
            <p:cNvSpPr txBox="1"/>
            <p:nvPr/>
          </p:nvSpPr>
          <p:spPr>
            <a:xfrm>
              <a:off x="5483149" y="5714159"/>
              <a:ext cx="3201000" cy="40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Calibri"/>
                  <a:ea typeface="Calibri"/>
                  <a:cs typeface="Calibri"/>
                  <a:sym typeface="Calibri"/>
                </a:rPr>
                <a:t>Classification with RF</a:t>
              </a:r>
              <a:endParaRPr sz="1300">
                <a:latin typeface="Calibri"/>
                <a:ea typeface="Calibri"/>
                <a:cs typeface="Calibri"/>
                <a:sym typeface="Calibri"/>
              </a:endParaRPr>
            </a:p>
          </p:txBody>
        </p:sp>
        <p:pic>
          <p:nvPicPr>
            <p:cNvPr id="16" name="Google Shape;452;p38">
              <a:extLst>
                <a:ext uri="{FF2B5EF4-FFF2-40B4-BE49-F238E27FC236}">
                  <a16:creationId xmlns:a16="http://schemas.microsoft.com/office/drawing/2014/main" id="{D62DFE52-B754-8AED-B1CD-4F62318FC9BF}"/>
                </a:ext>
              </a:extLst>
            </p:cNvPr>
            <p:cNvPicPr preferRelativeResize="0"/>
            <p:nvPr/>
          </p:nvPicPr>
          <p:blipFill>
            <a:blip r:embed="rId7">
              <a:alphaModFix/>
            </a:blip>
            <a:stretch>
              <a:fillRect/>
            </a:stretch>
          </p:blipFill>
          <p:spPr>
            <a:xfrm>
              <a:off x="9226374" y="4124884"/>
              <a:ext cx="628975" cy="628975"/>
            </a:xfrm>
            <a:prstGeom prst="rect">
              <a:avLst/>
            </a:prstGeom>
            <a:noFill/>
            <a:ln>
              <a:noFill/>
            </a:ln>
          </p:spPr>
        </p:pic>
        <p:cxnSp>
          <p:nvCxnSpPr>
            <p:cNvPr id="17" name="Google Shape;453;p38">
              <a:extLst>
                <a:ext uri="{FF2B5EF4-FFF2-40B4-BE49-F238E27FC236}">
                  <a16:creationId xmlns:a16="http://schemas.microsoft.com/office/drawing/2014/main" id="{8FA906EA-E552-F859-8673-C94DB91A9062}"/>
                </a:ext>
              </a:extLst>
            </p:cNvPr>
            <p:cNvCxnSpPr>
              <a:stCxn id="16" idx="1"/>
            </p:cNvCxnSpPr>
            <p:nvPr/>
          </p:nvCxnSpPr>
          <p:spPr>
            <a:xfrm rot="10800000">
              <a:off x="8267874" y="4434872"/>
              <a:ext cx="958500" cy="4500"/>
            </a:xfrm>
            <a:prstGeom prst="straightConnector1">
              <a:avLst/>
            </a:prstGeom>
            <a:noFill/>
            <a:ln w="9525" cap="flat" cmpd="sng">
              <a:solidFill>
                <a:srgbClr val="F1C232"/>
              </a:solidFill>
              <a:prstDash val="solid"/>
              <a:round/>
              <a:headEnd type="none" w="med" len="med"/>
              <a:tailEnd type="none" w="med" len="med"/>
            </a:ln>
          </p:spPr>
        </p:cxnSp>
        <p:sp>
          <p:nvSpPr>
            <p:cNvPr id="18" name="Google Shape;454;p38">
              <a:extLst>
                <a:ext uri="{FF2B5EF4-FFF2-40B4-BE49-F238E27FC236}">
                  <a16:creationId xmlns:a16="http://schemas.microsoft.com/office/drawing/2014/main" id="{96559ED5-F1EC-246C-7E40-CA551DEE3E45}"/>
                </a:ext>
              </a:extLst>
            </p:cNvPr>
            <p:cNvSpPr txBox="1"/>
            <p:nvPr/>
          </p:nvSpPr>
          <p:spPr>
            <a:xfrm>
              <a:off x="7146624" y="4097159"/>
              <a:ext cx="3201000" cy="40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Calibri"/>
                  <a:ea typeface="Calibri"/>
                  <a:cs typeface="Calibri"/>
                  <a:sym typeface="Calibri"/>
                </a:rPr>
                <a:t>Visualization</a:t>
              </a:r>
              <a:endParaRPr sz="1300">
                <a:latin typeface="Calibri"/>
                <a:ea typeface="Calibri"/>
                <a:cs typeface="Calibri"/>
                <a:sym typeface="Calibri"/>
              </a:endParaRPr>
            </a:p>
          </p:txBody>
        </p:sp>
      </p:grpSp>
      <p:sp>
        <p:nvSpPr>
          <p:cNvPr id="19" name="Google Shape;135;g22cce77d230_0_92">
            <a:extLst>
              <a:ext uri="{FF2B5EF4-FFF2-40B4-BE49-F238E27FC236}">
                <a16:creationId xmlns:a16="http://schemas.microsoft.com/office/drawing/2014/main" id="{D00306DB-3C30-906F-E389-57BDB980C083}"/>
              </a:ext>
            </a:extLst>
          </p:cNvPr>
          <p:cNvSpPr txBox="1"/>
          <p:nvPr/>
        </p:nvSpPr>
        <p:spPr>
          <a:xfrm>
            <a:off x="276290" y="1060042"/>
            <a:ext cx="12243956" cy="627834"/>
          </a:xfrm>
          <a:prstGeom prst="rect">
            <a:avLst/>
          </a:prstGeom>
          <a:noFill/>
          <a:ln>
            <a:noFill/>
          </a:ln>
        </p:spPr>
        <p:txBody>
          <a:bodyPr spcFirstLastPara="1" wrap="square" lIns="91425" tIns="91425" rIns="91425" bIns="91425" anchor="t" anchorCtr="0">
            <a:spAutoFit/>
          </a:bodyPr>
          <a:lstStyle/>
          <a:p>
            <a:pPr marL="228600" marR="0" lvl="0" indent="-114300" algn="l" defTabSz="914400" rtl="0" eaLnBrk="1" fontAlgn="auto" latinLnBrk="0" hangingPunct="1">
              <a:lnSpc>
                <a:spcPct val="90000"/>
              </a:lnSpc>
              <a:spcBef>
                <a:spcPts val="0"/>
              </a:spcBef>
              <a:spcAft>
                <a:spcPts val="0"/>
              </a:spcAft>
              <a:buClr>
                <a:srgbClr val="000000"/>
              </a:buClr>
              <a:buSzTx/>
              <a:buFont typeface="Arial"/>
              <a:buNone/>
              <a:tabLst/>
              <a:defRPr/>
            </a:pPr>
            <a:r>
              <a:rPr lang="en-US" sz="3200" b="1" kern="1200" dirty="0">
                <a:solidFill>
                  <a:srgbClr val="7368CB"/>
                </a:solidFill>
                <a:latin typeface="Montserrat" pitchFamily="2" charset="77"/>
                <a:ea typeface="+mj-ea"/>
                <a:cs typeface="+mj-cs"/>
                <a:sym typeface="Calibri"/>
              </a:rPr>
              <a:t>What will be covered?</a:t>
            </a:r>
            <a:endParaRPr kumimoji="0" lang="en-US" sz="2400" b="1" i="0" u="none" strike="noStrike" kern="0" cap="none" spc="0" normalizeH="0" baseline="0" noProof="0" dirty="0">
              <a:ln>
                <a:noFill/>
              </a:ln>
              <a:solidFill>
                <a:srgbClr val="674F19"/>
              </a:solidFill>
              <a:effectLst/>
              <a:uLnTx/>
              <a:uFillTx/>
              <a:latin typeface="Montserrat SemiBold" pitchFamily="2" charset="77"/>
              <a:ea typeface="Calibri"/>
              <a:cs typeface="Calibri"/>
              <a:sym typeface="Calibri"/>
            </a:endParaRPr>
          </a:p>
        </p:txBody>
      </p:sp>
      <p:sp>
        <p:nvSpPr>
          <p:cNvPr id="5" name="Google Shape;460;g28c696d2f1e_0_3">
            <a:extLst>
              <a:ext uri="{FF2B5EF4-FFF2-40B4-BE49-F238E27FC236}">
                <a16:creationId xmlns:a16="http://schemas.microsoft.com/office/drawing/2014/main" id="{4097E0C9-9BE5-3310-87CE-0C2E3CBC2454}"/>
              </a:ext>
            </a:extLst>
          </p:cNvPr>
          <p:cNvSpPr txBox="1"/>
          <p:nvPr/>
        </p:nvSpPr>
        <p:spPr>
          <a:xfrm>
            <a:off x="308508" y="2361876"/>
            <a:ext cx="3814200" cy="28622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800"/>
              </a:spcBef>
              <a:spcAft>
                <a:spcPts val="0"/>
              </a:spcAft>
              <a:buNone/>
            </a:pPr>
            <a:r>
              <a:rPr lang="en-US" dirty="0">
                <a:latin typeface="Montserrat" panose="00000500000000000000" pitchFamily="2" charset="0"/>
                <a:ea typeface="Calibri"/>
                <a:cs typeface="Calibri"/>
                <a:sym typeface="Calibri"/>
              </a:rPr>
              <a:t>The Hands-on session is a simplified version of POS2IDON.</a:t>
            </a:r>
          </a:p>
          <a:p>
            <a:pPr marL="0" marR="0" lvl="0" indent="0" algn="just" rtl="0">
              <a:lnSpc>
                <a:spcPct val="100000"/>
              </a:lnSpc>
              <a:spcBef>
                <a:spcPts val="800"/>
              </a:spcBef>
              <a:spcAft>
                <a:spcPts val="0"/>
              </a:spcAft>
              <a:buNone/>
            </a:pPr>
            <a:endParaRPr lang="en-US" dirty="0">
              <a:latin typeface="Montserrat" panose="00000500000000000000" pitchFamily="2" charset="0"/>
              <a:ea typeface="Calibri"/>
              <a:cs typeface="Calibri"/>
              <a:sym typeface="Calibri"/>
            </a:endParaRPr>
          </a:p>
          <a:p>
            <a:pPr marL="0" marR="0" lvl="0" indent="0" algn="just" rtl="0">
              <a:lnSpc>
                <a:spcPct val="100000"/>
              </a:lnSpc>
              <a:spcBef>
                <a:spcPts val="800"/>
              </a:spcBef>
              <a:spcAft>
                <a:spcPts val="0"/>
              </a:spcAft>
              <a:buNone/>
            </a:pPr>
            <a:r>
              <a:rPr lang="en-US" dirty="0">
                <a:latin typeface="Montserrat" panose="00000500000000000000" pitchFamily="2" charset="0"/>
                <a:ea typeface="Calibri"/>
                <a:cs typeface="Calibri"/>
                <a:sym typeface="Calibri"/>
              </a:rPr>
              <a:t>You can access the training material and instructions at:</a:t>
            </a:r>
          </a:p>
          <a:p>
            <a:pPr marL="0" marR="0" lvl="0" indent="0" algn="just" rtl="0">
              <a:lnSpc>
                <a:spcPct val="100000"/>
              </a:lnSpc>
              <a:spcBef>
                <a:spcPts val="800"/>
              </a:spcBef>
              <a:spcAft>
                <a:spcPts val="0"/>
              </a:spcAft>
              <a:buNone/>
            </a:pPr>
            <a:r>
              <a:rPr lang="en-US" dirty="0" err="1">
                <a:latin typeface="Montserrat" panose="00000500000000000000" pitchFamily="2" charset="0"/>
                <a:ea typeface="Calibri"/>
                <a:cs typeface="Calibri"/>
                <a:sym typeface="Calibri"/>
              </a:rPr>
              <a:t>AIRCentre</a:t>
            </a:r>
            <a:r>
              <a:rPr lang="en-US" dirty="0">
                <a:latin typeface="Montserrat" panose="00000500000000000000" pitchFamily="2" charset="0"/>
                <a:ea typeface="Calibri"/>
                <a:cs typeface="Calibri"/>
                <a:sym typeface="Calibri"/>
              </a:rPr>
              <a:t> &gt; JuliaEO24 &gt; notebooks &gt; </a:t>
            </a:r>
            <a:r>
              <a:rPr lang="en-US" b="1" dirty="0">
                <a:latin typeface="Montserrat" panose="00000500000000000000" pitchFamily="2" charset="0"/>
                <a:ea typeface="Calibri"/>
                <a:cs typeface="Calibri"/>
                <a:sym typeface="Calibri"/>
              </a:rPr>
              <a:t>pos2idon_results_demo</a:t>
            </a:r>
          </a:p>
          <a:p>
            <a:pPr marL="0" marR="0" lvl="0" indent="0" algn="just" rtl="0">
              <a:lnSpc>
                <a:spcPct val="100000"/>
              </a:lnSpc>
              <a:spcBef>
                <a:spcPts val="800"/>
              </a:spcBef>
              <a:spcAft>
                <a:spcPts val="0"/>
              </a:spcAft>
              <a:buNone/>
            </a:pPr>
            <a:endParaRPr lang="en-US" dirty="0">
              <a:latin typeface="Montserrat" panose="00000500000000000000" pitchFamily="2" charset="0"/>
              <a:ea typeface="Calibri"/>
              <a:cs typeface="Calibri"/>
              <a:sym typeface="Calibri"/>
            </a:endParaRPr>
          </a:p>
          <a:p>
            <a:pPr marL="0" marR="0" lvl="0" indent="0" algn="just" rtl="0">
              <a:lnSpc>
                <a:spcPct val="100000"/>
              </a:lnSpc>
              <a:spcBef>
                <a:spcPts val="800"/>
              </a:spcBef>
              <a:spcAft>
                <a:spcPts val="0"/>
              </a:spcAft>
              <a:buNone/>
            </a:pPr>
            <a:r>
              <a:rPr lang="en-US" dirty="0">
                <a:latin typeface="Montserrat" panose="00000500000000000000" pitchFamily="2" charset="0"/>
                <a:ea typeface="Calibri"/>
                <a:cs typeface="Calibri"/>
                <a:sym typeface="Calibri"/>
              </a:rPr>
              <a:t>In addition, a document with basic instructions was sent to you.</a:t>
            </a:r>
          </a:p>
        </p:txBody>
      </p:sp>
    </p:spTree>
    <p:extLst>
      <p:ext uri="{BB962C8B-B14F-4D97-AF65-F5344CB8AC3E}">
        <p14:creationId xmlns:p14="http://schemas.microsoft.com/office/powerpoint/2010/main" val="604922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4" name="Graphic 3" descr="Exit with solid fill">
            <a:hlinkClick r:id="rId3" action="ppaction://hlinksldjump"/>
            <a:extLst>
              <a:ext uri="{FF2B5EF4-FFF2-40B4-BE49-F238E27FC236}">
                <a16:creationId xmlns:a16="http://schemas.microsoft.com/office/drawing/2014/main" id="{7DAD0908-3D04-A29C-8FC1-160FBE836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1123" y="245357"/>
            <a:ext cx="502354" cy="502354"/>
          </a:xfrm>
          <a:prstGeom prst="rect">
            <a:avLst/>
          </a:prstGeom>
        </p:spPr>
      </p:pic>
      <p:sp>
        <p:nvSpPr>
          <p:cNvPr id="19" name="Google Shape;135;g22cce77d230_0_92">
            <a:extLst>
              <a:ext uri="{FF2B5EF4-FFF2-40B4-BE49-F238E27FC236}">
                <a16:creationId xmlns:a16="http://schemas.microsoft.com/office/drawing/2014/main" id="{D00306DB-3C30-906F-E389-57BDB980C083}"/>
              </a:ext>
            </a:extLst>
          </p:cNvPr>
          <p:cNvSpPr txBox="1"/>
          <p:nvPr/>
        </p:nvSpPr>
        <p:spPr>
          <a:xfrm>
            <a:off x="276290" y="1060042"/>
            <a:ext cx="12243956" cy="627834"/>
          </a:xfrm>
          <a:prstGeom prst="rect">
            <a:avLst/>
          </a:prstGeom>
          <a:noFill/>
          <a:ln>
            <a:noFill/>
          </a:ln>
        </p:spPr>
        <p:txBody>
          <a:bodyPr spcFirstLastPara="1" wrap="square" lIns="91425" tIns="91425" rIns="91425" bIns="91425" anchor="t" anchorCtr="0">
            <a:spAutoFit/>
          </a:bodyPr>
          <a:lstStyle/>
          <a:p>
            <a:pPr marL="228600" marR="0" lvl="0" indent="-114300" algn="l" defTabSz="914400" rtl="0" eaLnBrk="1" fontAlgn="auto" latinLnBrk="0" hangingPunct="1">
              <a:lnSpc>
                <a:spcPct val="90000"/>
              </a:lnSpc>
              <a:spcBef>
                <a:spcPts val="0"/>
              </a:spcBef>
              <a:spcAft>
                <a:spcPts val="0"/>
              </a:spcAft>
              <a:buClr>
                <a:srgbClr val="000000"/>
              </a:buClr>
              <a:buSzTx/>
              <a:buFont typeface="Arial"/>
              <a:buNone/>
              <a:tabLst/>
              <a:defRPr/>
            </a:pPr>
            <a:r>
              <a:rPr lang="en-US" sz="3200" b="1" kern="1200" dirty="0">
                <a:solidFill>
                  <a:srgbClr val="7368CB"/>
                </a:solidFill>
                <a:latin typeface="Montserrat" pitchFamily="2" charset="77"/>
                <a:ea typeface="+mj-ea"/>
                <a:cs typeface="+mj-cs"/>
                <a:sym typeface="Calibri"/>
              </a:rPr>
              <a:t>Some questions you might have</a:t>
            </a:r>
          </a:p>
        </p:txBody>
      </p:sp>
      <p:sp>
        <p:nvSpPr>
          <p:cNvPr id="5" name="Google Shape;460;g28c696d2f1e_0_3">
            <a:extLst>
              <a:ext uri="{FF2B5EF4-FFF2-40B4-BE49-F238E27FC236}">
                <a16:creationId xmlns:a16="http://schemas.microsoft.com/office/drawing/2014/main" id="{D7D8B28A-A36A-97E5-BC17-A93BA7C4619D}"/>
              </a:ext>
            </a:extLst>
          </p:cNvPr>
          <p:cNvSpPr txBox="1"/>
          <p:nvPr/>
        </p:nvSpPr>
        <p:spPr>
          <a:xfrm>
            <a:off x="339790" y="2094110"/>
            <a:ext cx="4721160" cy="233906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800"/>
              </a:spcBef>
              <a:spcAft>
                <a:spcPts val="0"/>
              </a:spcAft>
              <a:buNone/>
            </a:pPr>
            <a:r>
              <a:rPr lang="en-US" b="1" dirty="0">
                <a:latin typeface="Montserrat" panose="00000500000000000000" pitchFamily="2" charset="0"/>
                <a:ea typeface="Calibri"/>
                <a:cs typeface="Calibri"/>
                <a:sym typeface="Calibri"/>
              </a:rPr>
              <a:t>What is Docker?</a:t>
            </a:r>
          </a:p>
          <a:p>
            <a:pPr marL="0" marR="0" lvl="0" indent="0" algn="just" rtl="0">
              <a:lnSpc>
                <a:spcPct val="100000"/>
              </a:lnSpc>
              <a:spcBef>
                <a:spcPts val="800"/>
              </a:spcBef>
              <a:spcAft>
                <a:spcPts val="0"/>
              </a:spcAft>
              <a:buNone/>
            </a:pPr>
            <a:endParaRPr lang="en-US" b="1" dirty="0">
              <a:latin typeface="Montserrat" panose="00000500000000000000" pitchFamily="2" charset="0"/>
              <a:ea typeface="Calibri"/>
              <a:cs typeface="Calibri"/>
              <a:sym typeface="Calibri"/>
            </a:endParaRPr>
          </a:p>
          <a:p>
            <a:pPr marL="0" marR="0" lvl="0" indent="0" algn="just" rtl="0">
              <a:lnSpc>
                <a:spcPct val="100000"/>
              </a:lnSpc>
              <a:spcBef>
                <a:spcPts val="800"/>
              </a:spcBef>
              <a:spcAft>
                <a:spcPts val="0"/>
              </a:spcAft>
              <a:buNone/>
            </a:pPr>
            <a:r>
              <a:rPr lang="en-GB" dirty="0">
                <a:latin typeface="Montserrat" panose="00000500000000000000" pitchFamily="2" charset="0"/>
                <a:cs typeface="Calibri"/>
              </a:rPr>
              <a:t>Docker enables the creation of lightweight, isolated containers for applications and their dependencies. This is valuable because it ensures </a:t>
            </a:r>
            <a:r>
              <a:rPr lang="en-GB" b="1" dirty="0">
                <a:latin typeface="Montserrat" panose="00000500000000000000" pitchFamily="2" charset="0"/>
                <a:cs typeface="Calibri"/>
              </a:rPr>
              <a:t>consistent environments </a:t>
            </a:r>
            <a:r>
              <a:rPr lang="en-GB" dirty="0">
                <a:latin typeface="Montserrat" panose="00000500000000000000" pitchFamily="2" charset="0"/>
                <a:cs typeface="Calibri"/>
              </a:rPr>
              <a:t>and </a:t>
            </a:r>
            <a:r>
              <a:rPr lang="en-GB" b="1" dirty="0">
                <a:latin typeface="Montserrat" panose="00000500000000000000" pitchFamily="2" charset="0"/>
                <a:cs typeface="Calibri"/>
              </a:rPr>
              <a:t>offers portability</a:t>
            </a:r>
            <a:r>
              <a:rPr lang="en-GB" dirty="0">
                <a:latin typeface="Montserrat" panose="00000500000000000000" pitchFamily="2" charset="0"/>
                <a:cs typeface="Calibri"/>
              </a:rPr>
              <a:t>. It streamlines this kind of hands-on sessions by ensuring all participants have a uniform and manageable environment to run a specific project.</a:t>
            </a:r>
            <a:endParaRPr lang="en-US" dirty="0">
              <a:latin typeface="Montserrat" panose="00000500000000000000" pitchFamily="2" charset="0"/>
              <a:cs typeface="Calibri"/>
              <a:sym typeface="Calibri"/>
            </a:endParaRPr>
          </a:p>
        </p:txBody>
      </p:sp>
      <p:sp>
        <p:nvSpPr>
          <p:cNvPr id="7" name="Google Shape;460;g28c696d2f1e_0_3">
            <a:extLst>
              <a:ext uri="{FF2B5EF4-FFF2-40B4-BE49-F238E27FC236}">
                <a16:creationId xmlns:a16="http://schemas.microsoft.com/office/drawing/2014/main" id="{51F456B4-F09C-4009-21CE-FEB2B1B659D3}"/>
              </a:ext>
            </a:extLst>
          </p:cNvPr>
          <p:cNvSpPr txBox="1"/>
          <p:nvPr/>
        </p:nvSpPr>
        <p:spPr>
          <a:xfrm>
            <a:off x="5953768" y="2099070"/>
            <a:ext cx="5444482" cy="4103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800"/>
              </a:spcBef>
              <a:spcAft>
                <a:spcPts val="0"/>
              </a:spcAft>
              <a:buNone/>
            </a:pPr>
            <a:r>
              <a:rPr lang="en-US" b="1" dirty="0">
                <a:latin typeface="Montserrat" panose="00000500000000000000" pitchFamily="2" charset="0"/>
                <a:ea typeface="Calibri"/>
                <a:cs typeface="Calibri"/>
                <a:sym typeface="Calibri"/>
              </a:rPr>
              <a:t>Where does the data used in the exercise come from?</a:t>
            </a:r>
          </a:p>
        </p:txBody>
      </p:sp>
      <p:sp>
        <p:nvSpPr>
          <p:cNvPr id="8" name="Google Shape;460;g28c696d2f1e_0_3">
            <a:extLst>
              <a:ext uri="{FF2B5EF4-FFF2-40B4-BE49-F238E27FC236}">
                <a16:creationId xmlns:a16="http://schemas.microsoft.com/office/drawing/2014/main" id="{4C1790B2-E3A7-CF0D-AC09-47FFD60B173E}"/>
              </a:ext>
            </a:extLst>
          </p:cNvPr>
          <p:cNvSpPr txBox="1"/>
          <p:nvPr/>
        </p:nvSpPr>
        <p:spPr>
          <a:xfrm>
            <a:off x="2103759" y="1577076"/>
            <a:ext cx="7984482" cy="4103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800"/>
              </a:spcBef>
              <a:spcAft>
                <a:spcPts val="0"/>
              </a:spcAft>
              <a:buNone/>
            </a:pPr>
            <a:r>
              <a:rPr lang="en-US" dirty="0">
                <a:latin typeface="Montserrat" panose="00000500000000000000" pitchFamily="2" charset="0"/>
                <a:ea typeface="Calibri"/>
                <a:cs typeface="Calibri"/>
                <a:sym typeface="Calibri"/>
              </a:rPr>
              <a:t>Before we start the Hands-on session, here are some important questions answered: </a:t>
            </a:r>
          </a:p>
        </p:txBody>
      </p:sp>
      <p:pic>
        <p:nvPicPr>
          <p:cNvPr id="10" name="Picture 9" descr="A blue whale with a container on its back&#10;&#10;Description automatically generated">
            <a:extLst>
              <a:ext uri="{FF2B5EF4-FFF2-40B4-BE49-F238E27FC236}">
                <a16:creationId xmlns:a16="http://schemas.microsoft.com/office/drawing/2014/main" id="{06D7357B-3D13-D8AE-44B4-D96EEB63D9A7}"/>
              </a:ext>
            </a:extLst>
          </p:cNvPr>
          <p:cNvPicPr>
            <a:picLocks noChangeAspect="1"/>
          </p:cNvPicPr>
          <p:nvPr/>
        </p:nvPicPr>
        <p:blipFill>
          <a:blip r:embed="rId6"/>
          <a:stretch>
            <a:fillRect/>
          </a:stretch>
        </p:blipFill>
        <p:spPr>
          <a:xfrm>
            <a:off x="1252570" y="4539877"/>
            <a:ext cx="2335180" cy="1744874"/>
          </a:xfrm>
          <a:prstGeom prst="rect">
            <a:avLst/>
          </a:prstGeom>
        </p:spPr>
      </p:pic>
      <p:sp>
        <p:nvSpPr>
          <p:cNvPr id="11" name="Google Shape;445;p38">
            <a:extLst>
              <a:ext uri="{FF2B5EF4-FFF2-40B4-BE49-F238E27FC236}">
                <a16:creationId xmlns:a16="http://schemas.microsoft.com/office/drawing/2014/main" id="{7729A41D-2FA9-3701-9966-A8A36A712E3E}"/>
              </a:ext>
            </a:extLst>
          </p:cNvPr>
          <p:cNvSpPr/>
          <p:nvPr/>
        </p:nvSpPr>
        <p:spPr>
          <a:xfrm>
            <a:off x="8318904" y="2587020"/>
            <a:ext cx="714209" cy="410328"/>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dirty="0">
                <a:latin typeface="Calibri"/>
                <a:ea typeface="Calibri"/>
                <a:cs typeface="Calibri"/>
                <a:sym typeface="Calibri"/>
              </a:rPr>
              <a:t>data</a:t>
            </a:r>
            <a:endParaRPr sz="1300" dirty="0"/>
          </a:p>
        </p:txBody>
      </p:sp>
      <p:sp>
        <p:nvSpPr>
          <p:cNvPr id="12" name="Google Shape;445;p38">
            <a:extLst>
              <a:ext uri="{FF2B5EF4-FFF2-40B4-BE49-F238E27FC236}">
                <a16:creationId xmlns:a16="http://schemas.microsoft.com/office/drawing/2014/main" id="{9F327AD7-8E42-6668-C68B-F9B17956EBBF}"/>
              </a:ext>
            </a:extLst>
          </p:cNvPr>
          <p:cNvSpPr/>
          <p:nvPr/>
        </p:nvSpPr>
        <p:spPr>
          <a:xfrm>
            <a:off x="5290359" y="3403216"/>
            <a:ext cx="3168650" cy="260542"/>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dirty="0">
                <a:latin typeface="Calibri"/>
                <a:ea typeface="Calibri"/>
                <a:cs typeface="Calibri"/>
                <a:sym typeface="Calibri"/>
              </a:rPr>
              <a:t>MARIDA_RF-model</a:t>
            </a:r>
            <a:endParaRPr sz="800" dirty="0"/>
          </a:p>
        </p:txBody>
      </p:sp>
      <p:sp>
        <p:nvSpPr>
          <p:cNvPr id="13" name="Google Shape;445;p38">
            <a:extLst>
              <a:ext uri="{FF2B5EF4-FFF2-40B4-BE49-F238E27FC236}">
                <a16:creationId xmlns:a16="http://schemas.microsoft.com/office/drawing/2014/main" id="{C5D887EB-2384-0CDE-5773-7A1E6ABD7BA6}"/>
              </a:ext>
            </a:extLst>
          </p:cNvPr>
          <p:cNvSpPr/>
          <p:nvPr/>
        </p:nvSpPr>
        <p:spPr>
          <a:xfrm>
            <a:off x="8937863" y="3397058"/>
            <a:ext cx="3036097" cy="260542"/>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dirty="0">
                <a:latin typeface="Calibri"/>
                <a:ea typeface="Calibri"/>
                <a:cs typeface="Calibri"/>
                <a:sym typeface="Calibri"/>
              </a:rPr>
              <a:t>S2A_MSI_2022_04_13_08_08_18_T36JUN_stack.tif</a:t>
            </a:r>
            <a:endParaRPr sz="800" dirty="0"/>
          </a:p>
        </p:txBody>
      </p:sp>
      <p:cxnSp>
        <p:nvCxnSpPr>
          <p:cNvPr id="14" name="Google Shape;449;p38">
            <a:extLst>
              <a:ext uri="{FF2B5EF4-FFF2-40B4-BE49-F238E27FC236}">
                <a16:creationId xmlns:a16="http://schemas.microsoft.com/office/drawing/2014/main" id="{D4ACBCB8-B78A-7193-598B-E6E52F164078}"/>
              </a:ext>
            </a:extLst>
          </p:cNvPr>
          <p:cNvCxnSpPr>
            <a:cxnSpLocks/>
            <a:stCxn id="11" idx="1"/>
            <a:endCxn id="12" idx="0"/>
          </p:cNvCxnSpPr>
          <p:nvPr/>
        </p:nvCxnSpPr>
        <p:spPr>
          <a:xfrm rot="10800000" flipV="1">
            <a:off x="6874684" y="2792184"/>
            <a:ext cx="1444220" cy="611032"/>
          </a:xfrm>
          <a:prstGeom prst="bentConnector2">
            <a:avLst/>
          </a:prstGeom>
          <a:noFill/>
          <a:ln w="9525" cap="flat" cmpd="sng">
            <a:solidFill>
              <a:srgbClr val="F1C232"/>
            </a:solidFill>
            <a:prstDash val="solid"/>
            <a:round/>
            <a:headEnd type="none" w="med" len="med"/>
            <a:tailEnd type="none" w="med" len="med"/>
          </a:ln>
        </p:spPr>
      </p:cxnSp>
      <p:cxnSp>
        <p:nvCxnSpPr>
          <p:cNvPr id="17" name="Google Shape;449;p38">
            <a:extLst>
              <a:ext uri="{FF2B5EF4-FFF2-40B4-BE49-F238E27FC236}">
                <a16:creationId xmlns:a16="http://schemas.microsoft.com/office/drawing/2014/main" id="{5BF94C95-45FA-28EA-A997-3A695A8C45A5}"/>
              </a:ext>
            </a:extLst>
          </p:cNvPr>
          <p:cNvCxnSpPr>
            <a:cxnSpLocks/>
            <a:stCxn id="11" idx="3"/>
            <a:endCxn id="13" idx="0"/>
          </p:cNvCxnSpPr>
          <p:nvPr/>
        </p:nvCxnSpPr>
        <p:spPr>
          <a:xfrm>
            <a:off x="9033113" y="2792184"/>
            <a:ext cx="1422799" cy="604874"/>
          </a:xfrm>
          <a:prstGeom prst="bentConnector2">
            <a:avLst/>
          </a:prstGeom>
          <a:noFill/>
          <a:ln w="9525" cap="flat" cmpd="sng">
            <a:solidFill>
              <a:srgbClr val="F1C232"/>
            </a:solidFill>
            <a:prstDash val="solid"/>
            <a:round/>
            <a:headEnd type="none" w="med" len="med"/>
            <a:tailEnd type="none" w="med" len="med"/>
          </a:ln>
        </p:spPr>
      </p:cxnSp>
      <p:sp>
        <p:nvSpPr>
          <p:cNvPr id="27" name="Google Shape;460;g28c696d2f1e_0_3">
            <a:extLst>
              <a:ext uri="{FF2B5EF4-FFF2-40B4-BE49-F238E27FC236}">
                <a16:creationId xmlns:a16="http://schemas.microsoft.com/office/drawing/2014/main" id="{0353A263-5530-1B8C-4282-FF53779000F4}"/>
              </a:ext>
            </a:extLst>
          </p:cNvPr>
          <p:cNvSpPr txBox="1"/>
          <p:nvPr/>
        </p:nvSpPr>
        <p:spPr>
          <a:xfrm>
            <a:off x="5290359" y="3686002"/>
            <a:ext cx="3168650"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800"/>
              </a:spcBef>
              <a:spcAft>
                <a:spcPts val="0"/>
              </a:spcAft>
              <a:buNone/>
            </a:pPr>
            <a:r>
              <a:rPr lang="en-GB" dirty="0">
                <a:latin typeface="Montserrat" panose="00000500000000000000" pitchFamily="2" charset="0"/>
                <a:cs typeface="Calibri"/>
              </a:rPr>
              <a:t>Previous trained Random Forest model based on the MARIDA spectral signatures library. </a:t>
            </a:r>
          </a:p>
          <a:p>
            <a:pPr marL="0" marR="0" lvl="0" indent="0" algn="just" rtl="0">
              <a:lnSpc>
                <a:spcPct val="100000"/>
              </a:lnSpc>
              <a:spcBef>
                <a:spcPts val="800"/>
              </a:spcBef>
              <a:spcAft>
                <a:spcPts val="0"/>
              </a:spcAft>
              <a:buNone/>
            </a:pPr>
            <a:endParaRPr lang="en-GB" dirty="0">
              <a:latin typeface="Montserrat" panose="00000500000000000000" pitchFamily="2" charset="0"/>
              <a:cs typeface="Calibri"/>
              <a:sym typeface="Calibri"/>
            </a:endParaRPr>
          </a:p>
          <a:p>
            <a:pPr marL="0" marR="0" lvl="0" indent="0" algn="just" rtl="0">
              <a:lnSpc>
                <a:spcPct val="100000"/>
              </a:lnSpc>
              <a:spcBef>
                <a:spcPts val="800"/>
              </a:spcBef>
              <a:spcAft>
                <a:spcPts val="0"/>
              </a:spcAft>
              <a:buNone/>
            </a:pPr>
            <a:r>
              <a:rPr lang="en-GB" dirty="0">
                <a:latin typeface="Montserrat" panose="00000500000000000000" pitchFamily="2" charset="0"/>
                <a:cs typeface="Calibri"/>
                <a:sym typeface="Calibri"/>
              </a:rPr>
              <a:t>Recall for Marine Debris: </a:t>
            </a:r>
            <a:r>
              <a:rPr lang="en-GB" b="1" dirty="0">
                <a:latin typeface="Montserrat" panose="00000500000000000000" pitchFamily="2" charset="0"/>
                <a:cs typeface="Calibri"/>
                <a:sym typeface="Calibri"/>
              </a:rPr>
              <a:t>91%</a:t>
            </a:r>
            <a:endParaRPr lang="en-US" b="1" dirty="0">
              <a:latin typeface="Montserrat" panose="00000500000000000000" pitchFamily="2" charset="0"/>
              <a:cs typeface="Calibri"/>
              <a:sym typeface="Calibri"/>
            </a:endParaRPr>
          </a:p>
        </p:txBody>
      </p:sp>
      <p:grpSp>
        <p:nvGrpSpPr>
          <p:cNvPr id="30" name="Group 29">
            <a:extLst>
              <a:ext uri="{FF2B5EF4-FFF2-40B4-BE49-F238E27FC236}">
                <a16:creationId xmlns:a16="http://schemas.microsoft.com/office/drawing/2014/main" id="{09CAC6CA-4448-2652-AEF0-3BA32C55819C}"/>
              </a:ext>
            </a:extLst>
          </p:cNvPr>
          <p:cNvGrpSpPr/>
          <p:nvPr/>
        </p:nvGrpSpPr>
        <p:grpSpPr>
          <a:xfrm>
            <a:off x="5290359" y="5329314"/>
            <a:ext cx="3168650" cy="1112739"/>
            <a:chOff x="6333893" y="3429000"/>
            <a:chExt cx="5057213" cy="1331222"/>
          </a:xfrm>
        </p:grpSpPr>
        <p:sp>
          <p:nvSpPr>
            <p:cNvPr id="31" name="TextBox 30">
              <a:extLst>
                <a:ext uri="{FF2B5EF4-FFF2-40B4-BE49-F238E27FC236}">
                  <a16:creationId xmlns:a16="http://schemas.microsoft.com/office/drawing/2014/main" id="{67A55C55-771B-3B77-720D-DC04788AF99C}"/>
                </a:ext>
              </a:extLst>
            </p:cNvPr>
            <p:cNvSpPr txBox="1"/>
            <p:nvPr/>
          </p:nvSpPr>
          <p:spPr>
            <a:xfrm>
              <a:off x="6333893" y="3429000"/>
              <a:ext cx="5057213" cy="625953"/>
            </a:xfrm>
            <a:prstGeom prst="rect">
              <a:avLst/>
            </a:prstGeom>
            <a:noFill/>
          </p:spPr>
          <p:txBody>
            <a:bodyPr wrap="square" rtlCol="0">
              <a:spAutoFit/>
            </a:bodyPr>
            <a:lstStyle/>
            <a:p>
              <a:pPr algn="just"/>
              <a:r>
                <a:rPr lang="en-GB" dirty="0">
                  <a:latin typeface="Montserrat" panose="00000500000000000000" pitchFamily="2" charset="0"/>
                  <a:cs typeface="Calibri"/>
                </a:rPr>
                <a:t>Measures how good your model finds all the positives.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F85432F-1DF4-37CD-1DE5-65F68482C8E2}"/>
                    </a:ext>
                  </a:extLst>
                </p:cNvPr>
                <p:cNvSpPr txBox="1"/>
                <p:nvPr/>
              </p:nvSpPr>
              <p:spPr>
                <a:xfrm>
                  <a:off x="7678164" y="4144733"/>
                  <a:ext cx="2132380" cy="61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𝑹𝒆𝒄𝒂𝒍𝒍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GB" dirty="0"/>
                </a:p>
              </p:txBody>
            </p:sp>
          </mc:Choice>
          <mc:Fallback xmlns="">
            <p:sp>
              <p:nvSpPr>
                <p:cNvPr id="32" name="TextBox 31">
                  <a:extLst>
                    <a:ext uri="{FF2B5EF4-FFF2-40B4-BE49-F238E27FC236}">
                      <a16:creationId xmlns:a16="http://schemas.microsoft.com/office/drawing/2014/main" id="{BF85432F-1DF4-37CD-1DE5-65F68482C8E2}"/>
                    </a:ext>
                  </a:extLst>
                </p:cNvPr>
                <p:cNvSpPr txBox="1">
                  <a:spLocks noRot="1" noChangeAspect="1" noMove="1" noResize="1" noEditPoints="1" noAdjustHandles="1" noChangeArrowheads="1" noChangeShapeType="1" noTextEdit="1"/>
                </p:cNvSpPr>
                <p:nvPr/>
              </p:nvSpPr>
              <p:spPr>
                <a:xfrm>
                  <a:off x="7678164" y="4144733"/>
                  <a:ext cx="2132380" cy="615489"/>
                </a:xfrm>
                <a:prstGeom prst="rect">
                  <a:avLst/>
                </a:prstGeom>
                <a:blipFill>
                  <a:blip r:embed="rId7"/>
                  <a:stretch>
                    <a:fillRect r="-21698"/>
                  </a:stretch>
                </a:blipFill>
              </p:spPr>
              <p:txBody>
                <a:bodyPr/>
                <a:lstStyle/>
                <a:p>
                  <a:r>
                    <a:rPr lang="en-GB">
                      <a:noFill/>
                    </a:rPr>
                    <a:t> </a:t>
                  </a:r>
                </a:p>
              </p:txBody>
            </p:sp>
          </mc:Fallback>
        </mc:AlternateContent>
      </p:grpSp>
      <p:sp>
        <p:nvSpPr>
          <p:cNvPr id="33" name="Google Shape;460;g28c696d2f1e_0_3">
            <a:extLst>
              <a:ext uri="{FF2B5EF4-FFF2-40B4-BE49-F238E27FC236}">
                <a16:creationId xmlns:a16="http://schemas.microsoft.com/office/drawing/2014/main" id="{A3E370B7-D7EA-C7DF-5427-4B88168FF85A}"/>
              </a:ext>
            </a:extLst>
          </p:cNvPr>
          <p:cNvSpPr txBox="1"/>
          <p:nvPr/>
        </p:nvSpPr>
        <p:spPr>
          <a:xfrm>
            <a:off x="8805310" y="3691352"/>
            <a:ext cx="3168650" cy="24416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800"/>
              </a:spcBef>
              <a:spcAft>
                <a:spcPts val="0"/>
              </a:spcAft>
              <a:buNone/>
            </a:pPr>
            <a:r>
              <a:rPr lang="en-GB" dirty="0">
                <a:latin typeface="Montserrat" panose="00000500000000000000" pitchFamily="2" charset="0"/>
                <a:cs typeface="Calibri"/>
                <a:sym typeface="Calibri"/>
              </a:rPr>
              <a:t>Stack processed and outputted by </a:t>
            </a:r>
            <a:r>
              <a:rPr lang="en-GB" b="1" dirty="0">
                <a:latin typeface="Montserrat" panose="00000500000000000000" pitchFamily="2" charset="0"/>
                <a:cs typeface="Calibri"/>
                <a:sym typeface="Calibri"/>
              </a:rPr>
              <a:t>POS2IDON</a:t>
            </a:r>
            <a:r>
              <a:rPr lang="en-GB" dirty="0">
                <a:latin typeface="Montserrat" panose="00000500000000000000" pitchFamily="2" charset="0"/>
                <a:cs typeface="Calibri"/>
                <a:sym typeface="Calibri"/>
              </a:rPr>
              <a:t>. </a:t>
            </a:r>
          </a:p>
          <a:p>
            <a:pPr marL="0" marR="0" lvl="0" indent="0" algn="just" rtl="0">
              <a:lnSpc>
                <a:spcPct val="100000"/>
              </a:lnSpc>
              <a:spcBef>
                <a:spcPts val="800"/>
              </a:spcBef>
              <a:spcAft>
                <a:spcPts val="0"/>
              </a:spcAft>
              <a:buNone/>
            </a:pPr>
            <a:r>
              <a:rPr lang="en-GB" dirty="0">
                <a:latin typeface="Montserrat" panose="00000500000000000000" pitchFamily="2" charset="0"/>
                <a:cs typeface="Calibri"/>
                <a:sym typeface="Calibri"/>
              </a:rPr>
              <a:t>Includes:</a:t>
            </a:r>
          </a:p>
          <a:p>
            <a:pPr marL="0" marR="0" lvl="0" indent="0" algn="just" rtl="0">
              <a:lnSpc>
                <a:spcPct val="100000"/>
              </a:lnSpc>
              <a:spcBef>
                <a:spcPts val="800"/>
              </a:spcBef>
              <a:spcAft>
                <a:spcPts val="0"/>
              </a:spcAft>
              <a:buNone/>
            </a:pPr>
            <a:r>
              <a:rPr lang="en-GB" dirty="0">
                <a:latin typeface="Montserrat" panose="00000500000000000000" pitchFamily="2" charset="0"/>
                <a:cs typeface="Calibri"/>
                <a:sym typeface="Calibri"/>
              </a:rPr>
              <a:t>- 11 Sentinel-2 bands atmospherically corrected with ACOLITE and resampled to 10 meters.</a:t>
            </a:r>
          </a:p>
          <a:p>
            <a:pPr marL="0" marR="0" lvl="0" indent="0" algn="just" rtl="0">
              <a:lnSpc>
                <a:spcPct val="100000"/>
              </a:lnSpc>
              <a:spcBef>
                <a:spcPts val="800"/>
              </a:spcBef>
              <a:spcAft>
                <a:spcPts val="0"/>
              </a:spcAft>
              <a:buNone/>
            </a:pPr>
            <a:r>
              <a:rPr lang="en-GB" dirty="0">
                <a:latin typeface="Montserrat" panose="00000500000000000000" pitchFamily="2" charset="0"/>
                <a:cs typeface="Calibri"/>
                <a:sym typeface="Calibri"/>
              </a:rPr>
              <a:t>- 8 Spectral Indices calculated from the previous bands.</a:t>
            </a:r>
            <a:endParaRPr lang="en-US" dirty="0">
              <a:latin typeface="Montserrat" panose="00000500000000000000" pitchFamily="2" charset="0"/>
              <a:cs typeface="Calibri"/>
              <a:sym typeface="Calibri"/>
            </a:endParaRPr>
          </a:p>
        </p:txBody>
      </p:sp>
    </p:spTree>
    <p:extLst>
      <p:ext uri="{BB962C8B-B14F-4D97-AF65-F5344CB8AC3E}">
        <p14:creationId xmlns:p14="http://schemas.microsoft.com/office/powerpoint/2010/main" val="1137188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Title 1">
            <a:extLst>
              <a:ext uri="{FF2B5EF4-FFF2-40B4-BE49-F238E27FC236}">
                <a16:creationId xmlns:a16="http://schemas.microsoft.com/office/drawing/2014/main" id="{9427AE03-7844-830B-A75B-3DB655653029}"/>
              </a:ext>
            </a:extLst>
          </p:cNvPr>
          <p:cNvSpPr txBox="1">
            <a:spLocks/>
          </p:cNvSpPr>
          <p:nvPr/>
        </p:nvSpPr>
        <p:spPr>
          <a:xfrm>
            <a:off x="5272929" y="2773436"/>
            <a:ext cx="3118806"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7368CB"/>
                </a:solidFill>
                <a:effectLst/>
                <a:uLnTx/>
                <a:uFillTx/>
                <a:latin typeface="Montserrat" pitchFamily="2" charset="77"/>
                <a:ea typeface="+mj-ea"/>
                <a:cs typeface="+mj-cs"/>
              </a:rPr>
              <a:t>Let’s go!</a:t>
            </a:r>
          </a:p>
        </p:txBody>
      </p:sp>
    </p:spTree>
    <p:extLst>
      <p:ext uri="{BB962C8B-B14F-4D97-AF65-F5344CB8AC3E}">
        <p14:creationId xmlns:p14="http://schemas.microsoft.com/office/powerpoint/2010/main" val="14902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3" name="Graphic 2" descr="Exit with solid fill">
            <a:hlinkClick r:id="rId3" action="ppaction://hlinksldjump"/>
            <a:extLst>
              <a:ext uri="{FF2B5EF4-FFF2-40B4-BE49-F238E27FC236}">
                <a16:creationId xmlns:a16="http://schemas.microsoft.com/office/drawing/2014/main" id="{6497474E-66B8-6065-D8EC-D07AB42331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00524" y="118748"/>
            <a:ext cx="502354" cy="502354"/>
          </a:xfrm>
          <a:prstGeom prst="rect">
            <a:avLst/>
          </a:prstGeom>
        </p:spPr>
      </p:pic>
      <p:sp>
        <p:nvSpPr>
          <p:cNvPr id="2" name="Content Placeholder 2">
            <a:extLst>
              <a:ext uri="{FF2B5EF4-FFF2-40B4-BE49-F238E27FC236}">
                <a16:creationId xmlns:a16="http://schemas.microsoft.com/office/drawing/2014/main" id="{6C70E74A-404F-C062-E699-46BE46A74321}"/>
              </a:ext>
            </a:extLst>
          </p:cNvPr>
          <p:cNvSpPr txBox="1">
            <a:spLocks/>
          </p:cNvSpPr>
          <p:nvPr/>
        </p:nvSpPr>
        <p:spPr>
          <a:xfrm>
            <a:off x="732161" y="1027115"/>
            <a:ext cx="5396277" cy="43513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GB" sz="1400" dirty="0">
                <a:latin typeface="Montserrat Light" panose="00000400000000000000" pitchFamily="2" charset="0"/>
              </a:rPr>
              <a:t>Marine debris are a strongly related to the </a:t>
            </a:r>
            <a:r>
              <a:rPr lang="en-GB" sz="1400" b="1" dirty="0">
                <a:latin typeface="Montserrat Light" panose="00000400000000000000" pitchFamily="2" charset="0"/>
              </a:rPr>
              <a:t>problem of plastic pollution</a:t>
            </a:r>
            <a:r>
              <a:rPr lang="en-GB" sz="1400" dirty="0">
                <a:latin typeface="Montserrat Light" panose="00000400000000000000" pitchFamily="2" charset="0"/>
              </a:rPr>
              <a:t>, since most debris are made of plastic.</a:t>
            </a:r>
          </a:p>
          <a:p>
            <a:pPr marL="0" indent="0"/>
            <a:r>
              <a:rPr lang="en-GB" sz="1400" dirty="0">
                <a:latin typeface="Montserrat Light" panose="00000400000000000000" pitchFamily="2" charset="0"/>
              </a:rPr>
              <a:t>They are a threat to the Environment, Navigation safety, Economy and Human health.</a:t>
            </a:r>
          </a:p>
          <a:p>
            <a:pPr marL="0" indent="0"/>
            <a:r>
              <a:rPr lang="en-GB" sz="1400" dirty="0">
                <a:latin typeface="Montserrat Light" panose="00000400000000000000" pitchFamily="2" charset="0"/>
              </a:rPr>
              <a:t>Flood events and other catastrophes can lead to great inputs into the ocean.</a:t>
            </a:r>
          </a:p>
        </p:txBody>
      </p:sp>
      <p:pic>
        <p:nvPicPr>
          <p:cNvPr id="4" name="Picture 3">
            <a:extLst>
              <a:ext uri="{FF2B5EF4-FFF2-40B4-BE49-F238E27FC236}">
                <a16:creationId xmlns:a16="http://schemas.microsoft.com/office/drawing/2014/main" id="{62862672-F545-DEEA-E5C6-CC0DB0145D7B}"/>
              </a:ext>
            </a:extLst>
          </p:cNvPr>
          <p:cNvPicPr>
            <a:picLocks noChangeAspect="1"/>
          </p:cNvPicPr>
          <p:nvPr/>
        </p:nvPicPr>
        <p:blipFill>
          <a:blip r:embed="rId6"/>
          <a:stretch>
            <a:fillRect/>
          </a:stretch>
        </p:blipFill>
        <p:spPr>
          <a:xfrm>
            <a:off x="7128214" y="1358630"/>
            <a:ext cx="4182135" cy="2713760"/>
          </a:xfrm>
          <a:prstGeom prst="rect">
            <a:avLst/>
          </a:prstGeom>
        </p:spPr>
      </p:pic>
      <p:pic>
        <p:nvPicPr>
          <p:cNvPr id="6" name="Picture 5">
            <a:extLst>
              <a:ext uri="{FF2B5EF4-FFF2-40B4-BE49-F238E27FC236}">
                <a16:creationId xmlns:a16="http://schemas.microsoft.com/office/drawing/2014/main" id="{6E2499D2-2B35-65BC-8A5C-D0C5A70A54BE}"/>
              </a:ext>
            </a:extLst>
          </p:cNvPr>
          <p:cNvPicPr>
            <a:picLocks noChangeAspect="1"/>
          </p:cNvPicPr>
          <p:nvPr/>
        </p:nvPicPr>
        <p:blipFill>
          <a:blip r:embed="rId7"/>
          <a:stretch>
            <a:fillRect/>
          </a:stretch>
        </p:blipFill>
        <p:spPr>
          <a:xfrm>
            <a:off x="7365477" y="4181652"/>
            <a:ext cx="4572000" cy="2393602"/>
          </a:xfrm>
          <a:prstGeom prst="rect">
            <a:avLst/>
          </a:prstGeom>
        </p:spPr>
      </p:pic>
      <p:pic>
        <p:nvPicPr>
          <p:cNvPr id="8" name="Picture 7">
            <a:extLst>
              <a:ext uri="{FF2B5EF4-FFF2-40B4-BE49-F238E27FC236}">
                <a16:creationId xmlns:a16="http://schemas.microsoft.com/office/drawing/2014/main" id="{F720BCC7-11C3-4686-35B2-49DC2060A2FD}"/>
              </a:ext>
            </a:extLst>
          </p:cNvPr>
          <p:cNvPicPr>
            <a:picLocks noChangeAspect="1"/>
          </p:cNvPicPr>
          <p:nvPr/>
        </p:nvPicPr>
        <p:blipFill>
          <a:blip r:embed="rId8"/>
          <a:stretch>
            <a:fillRect/>
          </a:stretch>
        </p:blipFill>
        <p:spPr>
          <a:xfrm>
            <a:off x="6267861" y="977737"/>
            <a:ext cx="3453348" cy="1252643"/>
          </a:xfrm>
          <a:prstGeom prst="rect">
            <a:avLst/>
          </a:prstGeom>
        </p:spPr>
      </p:pic>
      <p:pic>
        <p:nvPicPr>
          <p:cNvPr id="9" name="Picture 8">
            <a:extLst>
              <a:ext uri="{FF2B5EF4-FFF2-40B4-BE49-F238E27FC236}">
                <a16:creationId xmlns:a16="http://schemas.microsoft.com/office/drawing/2014/main" id="{EBFA37BF-B651-0EB0-000D-32CBFF171121}"/>
              </a:ext>
            </a:extLst>
          </p:cNvPr>
          <p:cNvPicPr>
            <a:picLocks noChangeAspect="1"/>
          </p:cNvPicPr>
          <p:nvPr/>
        </p:nvPicPr>
        <p:blipFill>
          <a:blip r:embed="rId9"/>
          <a:stretch>
            <a:fillRect/>
          </a:stretch>
        </p:blipFill>
        <p:spPr>
          <a:xfrm>
            <a:off x="1440235" y="4369787"/>
            <a:ext cx="4773410" cy="2351692"/>
          </a:xfrm>
          <a:prstGeom prst="rect">
            <a:avLst/>
          </a:prstGeom>
        </p:spPr>
      </p:pic>
      <p:pic>
        <p:nvPicPr>
          <p:cNvPr id="10" name="Picture 9">
            <a:extLst>
              <a:ext uri="{FF2B5EF4-FFF2-40B4-BE49-F238E27FC236}">
                <a16:creationId xmlns:a16="http://schemas.microsoft.com/office/drawing/2014/main" id="{91AE4204-5E64-4989-D8B5-82A4F9E8B70C}"/>
              </a:ext>
            </a:extLst>
          </p:cNvPr>
          <p:cNvPicPr>
            <a:picLocks noChangeAspect="1"/>
          </p:cNvPicPr>
          <p:nvPr/>
        </p:nvPicPr>
        <p:blipFill rotWithShape="1">
          <a:blip r:embed="rId10"/>
          <a:srcRect t="21753"/>
          <a:stretch/>
        </p:blipFill>
        <p:spPr>
          <a:xfrm>
            <a:off x="358381" y="4275429"/>
            <a:ext cx="3807015" cy="1026754"/>
          </a:xfrm>
          <a:prstGeom prst="rect">
            <a:avLst/>
          </a:prstGeom>
        </p:spPr>
      </p:pic>
      <p:pic>
        <p:nvPicPr>
          <p:cNvPr id="11" name="Picture 10">
            <a:extLst>
              <a:ext uri="{FF2B5EF4-FFF2-40B4-BE49-F238E27FC236}">
                <a16:creationId xmlns:a16="http://schemas.microsoft.com/office/drawing/2014/main" id="{B4D292F2-CDA1-1465-191B-7864D74055E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0085" y="2801000"/>
            <a:ext cx="1210605" cy="1210605"/>
          </a:xfrm>
          <a:prstGeom prst="flowChartConnector">
            <a:avLst/>
          </a:prstGeom>
        </p:spPr>
      </p:pic>
      <p:pic>
        <p:nvPicPr>
          <p:cNvPr id="12" name="Picture 11">
            <a:extLst>
              <a:ext uri="{FF2B5EF4-FFF2-40B4-BE49-F238E27FC236}">
                <a16:creationId xmlns:a16="http://schemas.microsoft.com/office/drawing/2014/main" id="{99769BB3-D04F-AEBC-8B71-FE8998A03B04}"/>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3571396" y="2784302"/>
            <a:ext cx="1188000" cy="1188000"/>
          </a:xfrm>
          <a:prstGeom prst="flowChartConnector">
            <a:avLst/>
          </a:prstGeom>
        </p:spPr>
      </p:pic>
      <p:pic>
        <p:nvPicPr>
          <p:cNvPr id="13" name="Picture 12">
            <a:extLst>
              <a:ext uri="{FF2B5EF4-FFF2-40B4-BE49-F238E27FC236}">
                <a16:creationId xmlns:a16="http://schemas.microsoft.com/office/drawing/2014/main" id="{F049171D-15D0-9564-6583-847D7F3806EA}"/>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117043" y="2823605"/>
            <a:ext cx="1188000" cy="1188000"/>
          </a:xfrm>
          <a:prstGeom prst="flowChartConnector">
            <a:avLst/>
          </a:prstGeom>
        </p:spPr>
      </p:pic>
      <p:pic>
        <p:nvPicPr>
          <p:cNvPr id="14" name="Picture 13">
            <a:extLst>
              <a:ext uri="{FF2B5EF4-FFF2-40B4-BE49-F238E27FC236}">
                <a16:creationId xmlns:a16="http://schemas.microsoft.com/office/drawing/2014/main" id="{3988ACD2-F623-9033-EA39-FBD0D9A186A3}"/>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025749" y="2784302"/>
            <a:ext cx="1188000" cy="1171268"/>
          </a:xfrm>
          <a:prstGeom prst="flowChartConnector">
            <a:avLst/>
          </a:prstGeom>
        </p:spPr>
      </p:pic>
    </p:spTree>
    <p:extLst>
      <p:ext uri="{BB962C8B-B14F-4D97-AF65-F5344CB8AC3E}">
        <p14:creationId xmlns:p14="http://schemas.microsoft.com/office/powerpoint/2010/main" val="4061925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3" name="Graphic 2" descr="Exit with solid fill">
            <a:hlinkClick r:id="rId3" action="ppaction://hlinksldjump"/>
            <a:extLst>
              <a:ext uri="{FF2B5EF4-FFF2-40B4-BE49-F238E27FC236}">
                <a16:creationId xmlns:a16="http://schemas.microsoft.com/office/drawing/2014/main" id="{6497474E-66B8-6065-D8EC-D07AB42331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00524" y="118748"/>
            <a:ext cx="502354" cy="502354"/>
          </a:xfrm>
          <a:prstGeom prst="rect">
            <a:avLst/>
          </a:prstGeom>
        </p:spPr>
      </p:pic>
      <p:pic>
        <p:nvPicPr>
          <p:cNvPr id="15" name="Picture 14" descr="A graph with red squares and black text&#10;&#10;Description automatically generated">
            <a:extLst>
              <a:ext uri="{FF2B5EF4-FFF2-40B4-BE49-F238E27FC236}">
                <a16:creationId xmlns:a16="http://schemas.microsoft.com/office/drawing/2014/main" id="{0CC56D86-5413-4DBE-ECF9-68390A2DF2B4}"/>
              </a:ext>
            </a:extLst>
          </p:cNvPr>
          <p:cNvPicPr>
            <a:picLocks noChangeAspect="1"/>
          </p:cNvPicPr>
          <p:nvPr/>
        </p:nvPicPr>
        <p:blipFill>
          <a:blip r:embed="rId6"/>
          <a:stretch>
            <a:fillRect/>
          </a:stretch>
        </p:blipFill>
        <p:spPr>
          <a:xfrm>
            <a:off x="6953772" y="2094585"/>
            <a:ext cx="3565972" cy="1778473"/>
          </a:xfrm>
          <a:prstGeom prst="rect">
            <a:avLst/>
          </a:prstGeom>
        </p:spPr>
      </p:pic>
      <p:pic>
        <p:nvPicPr>
          <p:cNvPr id="16" name="Picture 15" descr="A satellite with solar panels&#10;&#10;Description automatically generated">
            <a:extLst>
              <a:ext uri="{FF2B5EF4-FFF2-40B4-BE49-F238E27FC236}">
                <a16:creationId xmlns:a16="http://schemas.microsoft.com/office/drawing/2014/main" id="{BCD81D4C-B549-953C-A295-53345E31A6FC}"/>
              </a:ext>
            </a:extLst>
          </p:cNvPr>
          <p:cNvPicPr>
            <a:picLocks noChangeAspect="1"/>
          </p:cNvPicPr>
          <p:nvPr/>
        </p:nvPicPr>
        <p:blipFill>
          <a:blip r:embed="rId7"/>
          <a:stretch>
            <a:fillRect/>
          </a:stretch>
        </p:blipFill>
        <p:spPr>
          <a:xfrm rot="4662225">
            <a:off x="10024883" y="1510627"/>
            <a:ext cx="1541184" cy="930348"/>
          </a:xfrm>
          <a:prstGeom prst="rect">
            <a:avLst/>
          </a:prstGeom>
        </p:spPr>
      </p:pic>
      <p:sp>
        <p:nvSpPr>
          <p:cNvPr id="17" name="Google Shape;134;g22cce77d230_0_92">
            <a:extLst>
              <a:ext uri="{FF2B5EF4-FFF2-40B4-BE49-F238E27FC236}">
                <a16:creationId xmlns:a16="http://schemas.microsoft.com/office/drawing/2014/main" id="{C23E994A-A829-BE91-1A33-0F774F6F6207}"/>
              </a:ext>
            </a:extLst>
          </p:cNvPr>
          <p:cNvSpPr txBox="1">
            <a:spLocks/>
          </p:cNvSpPr>
          <p:nvPr/>
        </p:nvSpPr>
        <p:spPr>
          <a:xfrm>
            <a:off x="558064" y="2524738"/>
            <a:ext cx="6412333" cy="28900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9525" indent="0">
              <a:lnSpc>
                <a:spcPct val="100000"/>
              </a:lnSpc>
              <a:spcBef>
                <a:spcPts val="0"/>
              </a:spcBef>
              <a:spcAft>
                <a:spcPts val="1200"/>
              </a:spcAft>
            </a:pPr>
            <a:r>
              <a:rPr lang="en-US" sz="1400" b="1" dirty="0">
                <a:solidFill>
                  <a:schemeClr val="tx2">
                    <a:lumMod val="25000"/>
                  </a:schemeClr>
                </a:solidFill>
                <a:latin typeface="Montserrat Light" pitchFamily="2" charset="77"/>
              </a:rPr>
              <a:t>Sentinel 2 provides a revolutionary way to study this…</a:t>
            </a:r>
          </a:p>
          <a:p>
            <a:pPr marL="361950" indent="0">
              <a:lnSpc>
                <a:spcPct val="100000"/>
              </a:lnSpc>
              <a:spcBef>
                <a:spcPts val="0"/>
              </a:spcBef>
              <a:spcAft>
                <a:spcPts val="1200"/>
              </a:spcAft>
            </a:pPr>
            <a:r>
              <a:rPr lang="en-US" sz="1400" dirty="0">
                <a:solidFill>
                  <a:schemeClr val="tx2">
                    <a:lumMod val="25000"/>
                  </a:schemeClr>
                </a:solidFill>
                <a:latin typeface="Montserrat Light" pitchFamily="2" charset="77"/>
              </a:rPr>
              <a:t>- free-of-charge</a:t>
            </a:r>
          </a:p>
          <a:p>
            <a:pPr marL="361950" indent="0">
              <a:lnSpc>
                <a:spcPct val="100000"/>
              </a:lnSpc>
              <a:spcBef>
                <a:spcPts val="0"/>
              </a:spcBef>
              <a:spcAft>
                <a:spcPts val="1200"/>
              </a:spcAft>
            </a:pPr>
            <a:r>
              <a:rPr lang="en-US" sz="1400" dirty="0">
                <a:solidFill>
                  <a:schemeClr val="tx2">
                    <a:lumMod val="25000"/>
                  </a:schemeClr>
                </a:solidFill>
                <a:latin typeface="Montserrat Light" pitchFamily="2" charset="77"/>
              </a:rPr>
              <a:t>- provides a trade between spatial resolution (10–20 m) and </a:t>
            </a:r>
          </a:p>
          <a:p>
            <a:pPr marL="361950" indent="0">
              <a:lnSpc>
                <a:spcPct val="100000"/>
              </a:lnSpc>
              <a:spcBef>
                <a:spcPts val="0"/>
              </a:spcBef>
              <a:spcAft>
                <a:spcPts val="1200"/>
              </a:spcAft>
            </a:pPr>
            <a:r>
              <a:rPr lang="en-US" sz="1400" dirty="0">
                <a:solidFill>
                  <a:schemeClr val="tx2">
                    <a:lumMod val="25000"/>
                  </a:schemeClr>
                </a:solidFill>
                <a:latin typeface="Montserrat Light" pitchFamily="2" charset="77"/>
              </a:rPr>
              <a:t>- revisit frequency (5 days) for most coastal waters.</a:t>
            </a:r>
          </a:p>
          <a:p>
            <a:pPr marL="361950" indent="0">
              <a:lnSpc>
                <a:spcPct val="100000"/>
              </a:lnSpc>
              <a:spcBef>
                <a:spcPts val="0"/>
              </a:spcBef>
              <a:spcAft>
                <a:spcPts val="1200"/>
              </a:spcAft>
            </a:pPr>
            <a:r>
              <a:rPr lang="en-US" sz="1400" dirty="0">
                <a:solidFill>
                  <a:schemeClr val="tx2">
                    <a:lumMod val="25000"/>
                  </a:schemeClr>
                </a:solidFill>
                <a:latin typeface="Montserrat Light" pitchFamily="2" charset="77"/>
              </a:rPr>
              <a:t>- has a global coverage.</a:t>
            </a:r>
          </a:p>
          <a:p>
            <a:pPr marL="361950" indent="0">
              <a:lnSpc>
                <a:spcPct val="100000"/>
              </a:lnSpc>
              <a:spcBef>
                <a:spcPts val="0"/>
              </a:spcBef>
              <a:spcAft>
                <a:spcPts val="1200"/>
              </a:spcAft>
            </a:pPr>
            <a:r>
              <a:rPr lang="en-US" sz="1400" dirty="0">
                <a:solidFill>
                  <a:schemeClr val="tx2">
                    <a:lumMod val="25000"/>
                  </a:schemeClr>
                </a:solidFill>
                <a:latin typeface="Montserrat Light" pitchFamily="2" charset="77"/>
              </a:rPr>
              <a:t>- Multi-Spectral Instrument covers wavelengths of vis-NIR-SWIR, suitable for detecting and differentiating small floating matters.</a:t>
            </a:r>
          </a:p>
          <a:p>
            <a:pPr marL="0" indent="0">
              <a:lnSpc>
                <a:spcPct val="100000"/>
              </a:lnSpc>
              <a:spcBef>
                <a:spcPts val="0"/>
              </a:spcBef>
              <a:spcAft>
                <a:spcPts val="1200"/>
              </a:spcAft>
            </a:pPr>
            <a:endParaRPr lang="en-US" sz="1400" i="1" dirty="0">
              <a:solidFill>
                <a:schemeClr val="tx2">
                  <a:lumMod val="25000"/>
                </a:schemeClr>
              </a:solidFill>
            </a:endParaRPr>
          </a:p>
        </p:txBody>
      </p:sp>
      <p:pic>
        <p:nvPicPr>
          <p:cNvPr id="18" name="Picture 2" descr="Sentinel-2 revisit frequency and coverage">
            <a:extLst>
              <a:ext uri="{FF2B5EF4-FFF2-40B4-BE49-F238E27FC236}">
                <a16:creationId xmlns:a16="http://schemas.microsoft.com/office/drawing/2014/main" id="{2284E76B-AD90-687C-823E-A4712BAA78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726"/>
          <a:stretch/>
        </p:blipFill>
        <p:spPr bwMode="auto">
          <a:xfrm>
            <a:off x="7051226" y="4121201"/>
            <a:ext cx="3344482" cy="1819263"/>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AC398671-BC69-C68A-3AC7-9E9A5ED7A64E}"/>
              </a:ext>
            </a:extLst>
          </p:cNvPr>
          <p:cNvSpPr txBox="1">
            <a:spLocks/>
          </p:cNvSpPr>
          <p:nvPr/>
        </p:nvSpPr>
        <p:spPr>
          <a:xfrm>
            <a:off x="558064" y="1024315"/>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Satellite Technologies: Sentinel-2</a:t>
            </a: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spTree>
    <p:extLst>
      <p:ext uri="{BB962C8B-B14F-4D97-AF65-F5344CB8AC3E}">
        <p14:creationId xmlns:p14="http://schemas.microsoft.com/office/powerpoint/2010/main" val="264241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8" name="Google Shape;134;g22cce77d230_0_92">
            <a:extLst>
              <a:ext uri="{FF2B5EF4-FFF2-40B4-BE49-F238E27FC236}">
                <a16:creationId xmlns:a16="http://schemas.microsoft.com/office/drawing/2014/main" id="{1C63E722-F7F1-6D65-D9EF-7DFF198A8F2F}"/>
              </a:ext>
            </a:extLst>
          </p:cNvPr>
          <p:cNvSpPr txBox="1">
            <a:spLocks noGrp="1"/>
          </p:cNvSpPr>
          <p:nvPr>
            <p:ph type="body" idx="1"/>
          </p:nvPr>
        </p:nvSpPr>
        <p:spPr>
          <a:xfrm>
            <a:off x="5718899" y="2572351"/>
            <a:ext cx="5827215" cy="2741054"/>
          </a:xfrm>
          <a:prstGeom prst="rect">
            <a:avLst/>
          </a:prstGeom>
          <a:noFill/>
          <a:ln>
            <a:noFill/>
          </a:ln>
        </p:spPr>
        <p:txBody>
          <a:bodyPr spcFirstLastPara="1" wrap="square" lIns="91425" tIns="45700" rIns="91425" bIns="45700" anchor="t" anchorCtr="0">
            <a:noAutofit/>
          </a:bodyPr>
          <a:lstStyle/>
          <a:p>
            <a:pPr marL="457200" lvl="1" indent="0">
              <a:lnSpc>
                <a:spcPct val="100000"/>
              </a:lnSpc>
              <a:spcBef>
                <a:spcPts val="0"/>
              </a:spcBef>
              <a:spcAft>
                <a:spcPts val="1200"/>
              </a:spcAft>
              <a:buNone/>
            </a:pPr>
            <a:r>
              <a:rPr lang="en-US" sz="1600" dirty="0">
                <a:solidFill>
                  <a:schemeClr val="tx2">
                    <a:lumMod val="25000"/>
                  </a:schemeClr>
                </a:solidFill>
                <a:latin typeface="Montserrat Light" pitchFamily="2" charset="77"/>
              </a:rPr>
              <a:t>- monitor </a:t>
            </a:r>
            <a:r>
              <a:rPr lang="en-US" sz="1600" b="1" dirty="0">
                <a:solidFill>
                  <a:schemeClr val="tx2">
                    <a:lumMod val="25000"/>
                  </a:schemeClr>
                </a:solidFill>
                <a:latin typeface="Montserrat Light" pitchFamily="2" charset="77"/>
              </a:rPr>
              <a:t>larger areas</a:t>
            </a:r>
            <a:r>
              <a:rPr lang="en-US" sz="1600" dirty="0">
                <a:solidFill>
                  <a:schemeClr val="tx2">
                    <a:lumMod val="25000"/>
                  </a:schemeClr>
                </a:solidFill>
                <a:latin typeface="Montserrat Light" pitchFamily="2" charset="77"/>
              </a:rPr>
              <a:t>, as well as </a:t>
            </a:r>
            <a:r>
              <a:rPr lang="en-US" sz="1600" b="1" dirty="0">
                <a:solidFill>
                  <a:schemeClr val="tx2">
                    <a:lumMod val="25000"/>
                  </a:schemeClr>
                </a:solidFill>
                <a:latin typeface="Montserrat Light" pitchFamily="2" charset="77"/>
              </a:rPr>
              <a:t>remotely, hard-to-reach</a:t>
            </a:r>
            <a:r>
              <a:rPr lang="en-US" sz="1600" dirty="0">
                <a:solidFill>
                  <a:schemeClr val="tx2">
                    <a:lumMod val="25000"/>
                  </a:schemeClr>
                </a:solidFill>
                <a:latin typeface="Montserrat Light" pitchFamily="2" charset="77"/>
              </a:rPr>
              <a:t> areas </a:t>
            </a:r>
          </a:p>
          <a:p>
            <a:pPr marL="457200" lvl="1" indent="0">
              <a:lnSpc>
                <a:spcPct val="100000"/>
              </a:lnSpc>
              <a:spcBef>
                <a:spcPts val="0"/>
              </a:spcBef>
              <a:spcAft>
                <a:spcPts val="1200"/>
              </a:spcAft>
              <a:buNone/>
            </a:pPr>
            <a:r>
              <a:rPr lang="en-US" sz="1600" dirty="0">
                <a:solidFill>
                  <a:schemeClr val="tx2">
                    <a:lumMod val="25000"/>
                  </a:schemeClr>
                </a:solidFill>
                <a:latin typeface="Montserrat Light" pitchFamily="2" charset="77"/>
              </a:rPr>
              <a:t>- provide </a:t>
            </a:r>
            <a:r>
              <a:rPr lang="en-US" sz="1600" b="1" dirty="0">
                <a:solidFill>
                  <a:schemeClr val="tx2">
                    <a:lumMod val="25000"/>
                  </a:schemeClr>
                </a:solidFill>
                <a:latin typeface="Montserrat Light" pitchFamily="2" charset="77"/>
              </a:rPr>
              <a:t>uniform coverage, regular and longer temporal coverage</a:t>
            </a:r>
            <a:r>
              <a:rPr lang="en-US" sz="1600" dirty="0">
                <a:solidFill>
                  <a:schemeClr val="tx2">
                    <a:lumMod val="25000"/>
                  </a:schemeClr>
                </a:solidFill>
                <a:latin typeface="Montserrat Light" pitchFamily="2" charset="77"/>
              </a:rPr>
              <a:t> and </a:t>
            </a:r>
            <a:r>
              <a:rPr lang="en-US" sz="1600" b="1" dirty="0">
                <a:solidFill>
                  <a:schemeClr val="tx2">
                    <a:lumMod val="25000"/>
                  </a:schemeClr>
                </a:solidFill>
                <a:latin typeface="Montserrat Light" pitchFamily="2" charset="77"/>
              </a:rPr>
              <a:t>harmonized data collection</a:t>
            </a:r>
            <a:endParaRPr lang="en-US" sz="1600" dirty="0">
              <a:solidFill>
                <a:schemeClr val="tx2">
                  <a:lumMod val="25000"/>
                </a:schemeClr>
              </a:solidFill>
              <a:latin typeface="Montserrat Light" pitchFamily="2" charset="77"/>
            </a:endParaRPr>
          </a:p>
          <a:p>
            <a:pPr marL="457200" lvl="1" indent="0">
              <a:lnSpc>
                <a:spcPct val="100000"/>
              </a:lnSpc>
              <a:spcBef>
                <a:spcPts val="0"/>
              </a:spcBef>
              <a:spcAft>
                <a:spcPts val="1200"/>
              </a:spcAft>
              <a:buNone/>
            </a:pPr>
            <a:r>
              <a:rPr lang="en-US" sz="1600" dirty="0">
                <a:solidFill>
                  <a:schemeClr val="tx2">
                    <a:lumMod val="25000"/>
                  </a:schemeClr>
                </a:solidFill>
                <a:latin typeface="Montserrat Light" pitchFamily="2" charset="77"/>
              </a:rPr>
              <a:t>- support </a:t>
            </a:r>
            <a:r>
              <a:rPr lang="en-US" sz="1600" b="1" dirty="0">
                <a:solidFill>
                  <a:schemeClr val="tx2">
                    <a:lumMod val="25000"/>
                  </a:schemeClr>
                </a:solidFill>
                <a:latin typeface="Montserrat Light" pitchFamily="2" charset="77"/>
              </a:rPr>
              <a:t>effective monitoring </a:t>
            </a:r>
            <a:r>
              <a:rPr lang="en-US" sz="1600" dirty="0">
                <a:solidFill>
                  <a:schemeClr val="tx2">
                    <a:lumMod val="25000"/>
                  </a:schemeClr>
                </a:solidFill>
                <a:latin typeface="Montserrat Light" pitchFamily="2" charset="77"/>
              </a:rPr>
              <a:t>for management and remediation policies.</a:t>
            </a:r>
          </a:p>
          <a:p>
            <a:pPr marL="457200" lvl="1" indent="0">
              <a:lnSpc>
                <a:spcPct val="100000"/>
              </a:lnSpc>
              <a:spcBef>
                <a:spcPts val="0"/>
              </a:spcBef>
              <a:spcAft>
                <a:spcPts val="1200"/>
              </a:spcAft>
              <a:buNone/>
            </a:pPr>
            <a:r>
              <a:rPr lang="en-US" sz="1600" dirty="0">
                <a:solidFill>
                  <a:schemeClr val="tx2">
                    <a:lumMod val="25000"/>
                  </a:schemeClr>
                </a:solidFill>
                <a:latin typeface="Montserrat Light" pitchFamily="2" charset="77"/>
              </a:rPr>
              <a:t>- be a </a:t>
            </a:r>
            <a:r>
              <a:rPr lang="en-US" sz="1600" b="1" dirty="0">
                <a:solidFill>
                  <a:schemeClr val="tx2">
                    <a:lumMod val="25000"/>
                  </a:schemeClr>
                </a:solidFill>
                <a:latin typeface="Montserrat Light" pitchFamily="2" charset="77"/>
              </a:rPr>
              <a:t>cost-effective and replicable solution</a:t>
            </a:r>
          </a:p>
        </p:txBody>
      </p:sp>
      <p:pic>
        <p:nvPicPr>
          <p:cNvPr id="2050" name="Picture 2" descr="ESA is investigating how best to detect plastic marine litter from space">
            <a:extLst>
              <a:ext uri="{FF2B5EF4-FFF2-40B4-BE49-F238E27FC236}">
                <a16:creationId xmlns:a16="http://schemas.microsoft.com/office/drawing/2014/main" id="{835FD889-254B-F712-856A-63E56EACF4A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03777" y="1662894"/>
            <a:ext cx="4641492" cy="13491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tal satellite-detected marine plastic debris from 2014 to 2019 in the southeast Gulf of Honduras and Bay Islands in the Caribbean Sea (red dots in the map). Plastics debris enters Caribbean Sea through river discharges. Plastic debris travels long distances dispersed in the entire study area.">
            <a:extLst>
              <a:ext uri="{FF2B5EF4-FFF2-40B4-BE49-F238E27FC236}">
                <a16:creationId xmlns:a16="http://schemas.microsoft.com/office/drawing/2014/main" id="{6DF8C79B-D7F2-EB5A-9166-EF93873FD85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7931" y="3112067"/>
            <a:ext cx="4697338" cy="17825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pernicus Sentinel-2 shows dense plastic patches">
            <a:extLst>
              <a:ext uri="{FF2B5EF4-FFF2-40B4-BE49-F238E27FC236}">
                <a16:creationId xmlns:a16="http://schemas.microsoft.com/office/drawing/2014/main" id="{00F2BAD3-A468-F83D-EAD3-3F3156BC6B4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03777" y="4994615"/>
            <a:ext cx="4641492" cy="1306306"/>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2926356-E950-66B3-29C0-E50EA7AFC2FF}"/>
              </a:ext>
            </a:extLst>
          </p:cNvPr>
          <p:cNvSpPr/>
          <p:nvPr/>
        </p:nvSpPr>
        <p:spPr>
          <a:xfrm>
            <a:off x="1232746" y="3956395"/>
            <a:ext cx="400699" cy="20072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4A30D628-85A2-CAEA-6B17-F4F91C54067E}"/>
              </a:ext>
            </a:extLst>
          </p:cNvPr>
          <p:cNvCxnSpPr/>
          <p:nvPr/>
        </p:nvCxnSpPr>
        <p:spPr>
          <a:xfrm>
            <a:off x="1633445" y="4064852"/>
            <a:ext cx="267629" cy="776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60E233A-103F-A5F4-F9A7-A397283D7205}"/>
              </a:ext>
            </a:extLst>
          </p:cNvPr>
          <p:cNvSpPr txBox="1">
            <a:spLocks/>
          </p:cNvSpPr>
          <p:nvPr/>
        </p:nvSpPr>
        <p:spPr>
          <a:xfrm>
            <a:off x="1268493" y="6400948"/>
            <a:ext cx="3656214" cy="215444"/>
          </a:xfrm>
          <a:prstGeom prst="rect">
            <a:avLst/>
          </a:prstGeom>
          <a:noFill/>
        </p:spPr>
        <p:txBody>
          <a:bodyPr wrap="square">
            <a:spAutoFit/>
          </a:bodyPr>
          <a:lstStyle/>
          <a:p>
            <a:pPr algn="ctr"/>
            <a:r>
              <a:rPr lang="en-US" sz="800" dirty="0">
                <a:solidFill>
                  <a:schemeClr val="bg1">
                    <a:lumMod val="65000"/>
                  </a:schemeClr>
                </a:solidFill>
                <a:latin typeface="Montserrat" panose="00000500000000000000" pitchFamily="2" charset="0"/>
              </a:rPr>
              <a:t>Image Credits: European Space Agency, Katerina </a:t>
            </a:r>
            <a:r>
              <a:rPr lang="en-US" sz="800" dirty="0" err="1">
                <a:solidFill>
                  <a:schemeClr val="bg1">
                    <a:lumMod val="65000"/>
                  </a:schemeClr>
                </a:solidFill>
                <a:latin typeface="Montserrat" panose="00000500000000000000" pitchFamily="2" charset="0"/>
              </a:rPr>
              <a:t>Kikaki</a:t>
            </a:r>
            <a:r>
              <a:rPr lang="en-US" sz="800" dirty="0">
                <a:solidFill>
                  <a:schemeClr val="bg1">
                    <a:lumMod val="65000"/>
                  </a:schemeClr>
                </a:solidFill>
                <a:latin typeface="Montserrat" panose="00000500000000000000" pitchFamily="2" charset="0"/>
              </a:rPr>
              <a:t> et.al,2020 </a:t>
            </a:r>
            <a:endParaRPr lang="en-US" sz="800" dirty="0">
              <a:solidFill>
                <a:schemeClr val="bg1">
                  <a:lumMod val="65000"/>
                </a:schemeClr>
              </a:solidFill>
            </a:endParaRPr>
          </a:p>
        </p:txBody>
      </p:sp>
      <p:pic>
        <p:nvPicPr>
          <p:cNvPr id="7" name="Graphic 6" descr="Exit with solid fill">
            <a:hlinkClick r:id="rId6" action="ppaction://hlinksldjump"/>
            <a:extLst>
              <a:ext uri="{FF2B5EF4-FFF2-40B4-BE49-F238E27FC236}">
                <a16:creationId xmlns:a16="http://schemas.microsoft.com/office/drawing/2014/main" id="{46801E5F-BACB-80FA-A9D9-39741D89FC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00524" y="118748"/>
            <a:ext cx="502354" cy="502354"/>
          </a:xfrm>
          <a:prstGeom prst="rect">
            <a:avLst/>
          </a:prstGeom>
        </p:spPr>
      </p:pic>
    </p:spTree>
    <p:extLst>
      <p:ext uri="{BB962C8B-B14F-4D97-AF65-F5344CB8AC3E}">
        <p14:creationId xmlns:p14="http://schemas.microsoft.com/office/powerpoint/2010/main" val="367676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3" name="Graphic 2" descr="Exit with solid fill">
            <a:hlinkClick r:id="rId3" action="ppaction://hlinksldjump"/>
            <a:extLst>
              <a:ext uri="{FF2B5EF4-FFF2-40B4-BE49-F238E27FC236}">
                <a16:creationId xmlns:a16="http://schemas.microsoft.com/office/drawing/2014/main" id="{6497474E-66B8-6065-D8EC-D07AB42331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00524" y="118748"/>
            <a:ext cx="502354" cy="502354"/>
          </a:xfrm>
          <a:prstGeom prst="rect">
            <a:avLst/>
          </a:prstGeom>
        </p:spPr>
      </p:pic>
      <p:sp>
        <p:nvSpPr>
          <p:cNvPr id="12" name="TextBox 11">
            <a:extLst>
              <a:ext uri="{FF2B5EF4-FFF2-40B4-BE49-F238E27FC236}">
                <a16:creationId xmlns:a16="http://schemas.microsoft.com/office/drawing/2014/main" id="{47F53D47-A422-B3ED-D83E-D068B6321B3D}"/>
              </a:ext>
            </a:extLst>
          </p:cNvPr>
          <p:cNvSpPr txBox="1"/>
          <p:nvPr/>
        </p:nvSpPr>
        <p:spPr>
          <a:xfrm>
            <a:off x="8963557" y="3752084"/>
            <a:ext cx="1530916" cy="215444"/>
          </a:xfrm>
          <a:prstGeom prst="rect">
            <a:avLst/>
          </a:prstGeom>
          <a:noFill/>
        </p:spPr>
        <p:txBody>
          <a:bodyPr wrap="square">
            <a:spAutoFit/>
          </a:bodyPr>
          <a:lstStyle/>
          <a:p>
            <a:pPr algn="ctr"/>
            <a:r>
              <a:rPr lang="en-US" sz="800" dirty="0" err="1">
                <a:solidFill>
                  <a:schemeClr val="bg1">
                    <a:lumMod val="65000"/>
                  </a:schemeClr>
                </a:solidFill>
                <a:latin typeface="Montserrat" panose="00000500000000000000" pitchFamily="2" charset="0"/>
              </a:rPr>
              <a:t>Topouzelis</a:t>
            </a:r>
            <a:r>
              <a:rPr lang="en-US" sz="800" dirty="0">
                <a:solidFill>
                  <a:schemeClr val="bg1">
                    <a:lumMod val="65000"/>
                  </a:schemeClr>
                </a:solidFill>
                <a:latin typeface="Montserrat" panose="00000500000000000000" pitchFamily="2" charset="0"/>
              </a:rPr>
              <a:t> et al., 2020</a:t>
            </a:r>
          </a:p>
        </p:txBody>
      </p:sp>
      <p:pic>
        <p:nvPicPr>
          <p:cNvPr id="13" name="Picture 12">
            <a:extLst>
              <a:ext uri="{FF2B5EF4-FFF2-40B4-BE49-F238E27FC236}">
                <a16:creationId xmlns:a16="http://schemas.microsoft.com/office/drawing/2014/main" id="{94EFDEF6-8C96-4469-D365-11ABE1B856DB}"/>
              </a:ext>
            </a:extLst>
          </p:cNvPr>
          <p:cNvPicPr>
            <a:picLocks noChangeAspect="1"/>
          </p:cNvPicPr>
          <p:nvPr/>
        </p:nvPicPr>
        <p:blipFill rotWithShape="1">
          <a:blip r:embed="rId6"/>
          <a:srcRect r="26895"/>
          <a:stretch/>
        </p:blipFill>
        <p:spPr>
          <a:xfrm>
            <a:off x="6687732" y="1359343"/>
            <a:ext cx="5103492" cy="2279159"/>
          </a:xfrm>
          <a:prstGeom prst="rect">
            <a:avLst/>
          </a:prstGeom>
        </p:spPr>
      </p:pic>
      <p:sp>
        <p:nvSpPr>
          <p:cNvPr id="15" name="Rectangle 14">
            <a:extLst>
              <a:ext uri="{FF2B5EF4-FFF2-40B4-BE49-F238E27FC236}">
                <a16:creationId xmlns:a16="http://schemas.microsoft.com/office/drawing/2014/main" id="{3633ACF9-E696-FB0C-F35B-5D92002640D6}"/>
              </a:ext>
            </a:extLst>
          </p:cNvPr>
          <p:cNvSpPr/>
          <p:nvPr/>
        </p:nvSpPr>
        <p:spPr>
          <a:xfrm>
            <a:off x="9618877" y="6185065"/>
            <a:ext cx="2491975" cy="600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16" name="Google Shape;730;p10">
            <a:extLst>
              <a:ext uri="{FF2B5EF4-FFF2-40B4-BE49-F238E27FC236}">
                <a16:creationId xmlns:a16="http://schemas.microsoft.com/office/drawing/2014/main" id="{37C34B5C-9A1D-B960-EBD6-4E616E44010F}"/>
              </a:ext>
            </a:extLst>
          </p:cNvPr>
          <p:cNvPicPr preferRelativeResize="0">
            <a:picLocks noChangeAspect="1"/>
          </p:cNvPicPr>
          <p:nvPr/>
        </p:nvPicPr>
        <p:blipFill rotWithShape="1">
          <a:blip r:embed="rId7">
            <a:alphaModFix/>
          </a:blip>
          <a:srcRect/>
          <a:stretch/>
        </p:blipFill>
        <p:spPr>
          <a:xfrm>
            <a:off x="1089481" y="4687506"/>
            <a:ext cx="2854325" cy="1796746"/>
          </a:xfrm>
          <a:prstGeom prst="rect">
            <a:avLst/>
          </a:prstGeom>
          <a:noFill/>
          <a:ln>
            <a:noFill/>
          </a:ln>
        </p:spPr>
      </p:pic>
      <p:pic>
        <p:nvPicPr>
          <p:cNvPr id="18" name="Google Shape;718;p10">
            <a:extLst>
              <a:ext uri="{FF2B5EF4-FFF2-40B4-BE49-F238E27FC236}">
                <a16:creationId xmlns:a16="http://schemas.microsoft.com/office/drawing/2014/main" id="{FC7A2672-F7B0-28E2-304A-427531916248}"/>
              </a:ext>
            </a:extLst>
          </p:cNvPr>
          <p:cNvPicPr preferRelativeResize="0">
            <a:picLocks noChangeAspect="1"/>
          </p:cNvPicPr>
          <p:nvPr/>
        </p:nvPicPr>
        <p:blipFill rotWithShape="1">
          <a:blip r:embed="rId8">
            <a:alphaModFix/>
          </a:blip>
          <a:srcRect t="29811"/>
          <a:stretch/>
        </p:blipFill>
        <p:spPr>
          <a:xfrm>
            <a:off x="1139606" y="2463029"/>
            <a:ext cx="3067256" cy="1724796"/>
          </a:xfrm>
          <a:prstGeom prst="rect">
            <a:avLst/>
          </a:prstGeom>
          <a:noFill/>
          <a:ln>
            <a:noFill/>
          </a:ln>
        </p:spPr>
      </p:pic>
      <p:sp>
        <p:nvSpPr>
          <p:cNvPr id="20" name="Google Shape;720;p10">
            <a:extLst>
              <a:ext uri="{FF2B5EF4-FFF2-40B4-BE49-F238E27FC236}">
                <a16:creationId xmlns:a16="http://schemas.microsoft.com/office/drawing/2014/main" id="{7BCF8904-9A2B-C81C-044F-DE258E2B84B0}"/>
              </a:ext>
            </a:extLst>
          </p:cNvPr>
          <p:cNvSpPr>
            <a:spLocks noChangeAspect="1"/>
          </p:cNvSpPr>
          <p:nvPr/>
        </p:nvSpPr>
        <p:spPr>
          <a:xfrm>
            <a:off x="2303009" y="3068740"/>
            <a:ext cx="555392" cy="219376"/>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1" name="Google Shape;721;p10">
            <a:extLst>
              <a:ext uri="{FF2B5EF4-FFF2-40B4-BE49-F238E27FC236}">
                <a16:creationId xmlns:a16="http://schemas.microsoft.com/office/drawing/2014/main" id="{8BFDF5E5-80EC-9815-1809-E9EAEB169EB6}"/>
              </a:ext>
            </a:extLst>
          </p:cNvPr>
          <p:cNvCxnSpPr>
            <a:cxnSpLocks/>
          </p:cNvCxnSpPr>
          <p:nvPr/>
        </p:nvCxnSpPr>
        <p:spPr>
          <a:xfrm>
            <a:off x="2858401" y="3068740"/>
            <a:ext cx="1893869" cy="982330"/>
          </a:xfrm>
          <a:prstGeom prst="straightConnector1">
            <a:avLst/>
          </a:prstGeom>
          <a:noFill/>
          <a:ln w="19050" cap="flat" cmpd="sng">
            <a:solidFill>
              <a:srgbClr val="C00000"/>
            </a:solidFill>
            <a:prstDash val="solid"/>
            <a:miter lim="800000"/>
            <a:headEnd type="none" w="sm" len="sm"/>
            <a:tailEnd type="none" w="sm" len="sm"/>
          </a:ln>
        </p:spPr>
      </p:cxnSp>
      <p:cxnSp>
        <p:nvCxnSpPr>
          <p:cNvPr id="26" name="Google Shape;726;p10">
            <a:extLst>
              <a:ext uri="{FF2B5EF4-FFF2-40B4-BE49-F238E27FC236}">
                <a16:creationId xmlns:a16="http://schemas.microsoft.com/office/drawing/2014/main" id="{526A46D6-9AFD-2AE2-E97A-271F3DEAB707}"/>
              </a:ext>
            </a:extLst>
          </p:cNvPr>
          <p:cNvCxnSpPr>
            <a:cxnSpLocks/>
          </p:cNvCxnSpPr>
          <p:nvPr/>
        </p:nvCxnSpPr>
        <p:spPr>
          <a:xfrm>
            <a:off x="2858401" y="3288116"/>
            <a:ext cx="1890519" cy="3248327"/>
          </a:xfrm>
          <a:prstGeom prst="straightConnector1">
            <a:avLst/>
          </a:prstGeom>
          <a:noFill/>
          <a:ln w="19050" cap="flat" cmpd="sng">
            <a:solidFill>
              <a:srgbClr val="C00000"/>
            </a:solidFill>
            <a:prstDash val="solid"/>
            <a:miter lim="800000"/>
            <a:headEnd type="none" w="sm" len="sm"/>
            <a:tailEnd type="none" w="sm" len="sm"/>
          </a:ln>
        </p:spPr>
      </p:cxnSp>
      <p:pic>
        <p:nvPicPr>
          <p:cNvPr id="27" name="Google Shape;727;p10" descr="Location of Honduras">
            <a:extLst>
              <a:ext uri="{FF2B5EF4-FFF2-40B4-BE49-F238E27FC236}">
                <a16:creationId xmlns:a16="http://schemas.microsoft.com/office/drawing/2014/main" id="{7AC5C1DC-A3F4-82A8-F1E3-62D31B896931}"/>
              </a:ext>
            </a:extLst>
          </p:cNvPr>
          <p:cNvPicPr preferRelativeResize="0"/>
          <p:nvPr/>
        </p:nvPicPr>
        <p:blipFill rotWithShape="1">
          <a:blip r:embed="rId9">
            <a:alphaModFix/>
          </a:blip>
          <a:srcRect/>
          <a:stretch/>
        </p:blipFill>
        <p:spPr>
          <a:xfrm>
            <a:off x="788497" y="3288116"/>
            <a:ext cx="1386388" cy="1386388"/>
          </a:xfrm>
          <a:prstGeom prst="rect">
            <a:avLst/>
          </a:prstGeom>
          <a:noFill/>
          <a:ln>
            <a:noFill/>
          </a:ln>
        </p:spPr>
      </p:pic>
      <p:pic>
        <p:nvPicPr>
          <p:cNvPr id="28" name="Google Shape;728;p10">
            <a:extLst>
              <a:ext uri="{FF2B5EF4-FFF2-40B4-BE49-F238E27FC236}">
                <a16:creationId xmlns:a16="http://schemas.microsoft.com/office/drawing/2014/main" id="{47AC4424-DC45-9928-E880-CBAB1968924E}"/>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752270" y="4051070"/>
            <a:ext cx="7150608" cy="2485373"/>
          </a:xfrm>
          <a:prstGeom prst="rect">
            <a:avLst/>
          </a:prstGeom>
          <a:noFill/>
          <a:ln w="19050" cap="flat" cmpd="sng">
            <a:solidFill>
              <a:srgbClr val="C00000"/>
            </a:solidFill>
            <a:prstDash val="solid"/>
            <a:round/>
            <a:headEnd type="none" w="sm" len="sm"/>
            <a:tailEnd type="none" w="sm" len="sm"/>
          </a:ln>
        </p:spPr>
      </p:pic>
      <p:sp>
        <p:nvSpPr>
          <p:cNvPr id="30" name="Google Shape;731;p10">
            <a:extLst>
              <a:ext uri="{FF2B5EF4-FFF2-40B4-BE49-F238E27FC236}">
                <a16:creationId xmlns:a16="http://schemas.microsoft.com/office/drawing/2014/main" id="{26ACD768-E69D-A8CE-2484-8589FD6D2874}"/>
              </a:ext>
            </a:extLst>
          </p:cNvPr>
          <p:cNvSpPr txBox="1"/>
          <p:nvPr/>
        </p:nvSpPr>
        <p:spPr>
          <a:xfrm>
            <a:off x="884544" y="6484252"/>
            <a:ext cx="3274082" cy="21540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800" dirty="0">
                <a:solidFill>
                  <a:schemeClr val="bg1">
                    <a:lumMod val="65000"/>
                  </a:schemeClr>
                </a:solidFill>
                <a:latin typeface="Montserrat Light" pitchFamily="2" charset="77"/>
                <a:ea typeface="Times New Roman"/>
                <a:cs typeface="Times New Roman"/>
                <a:sym typeface="Times New Roman"/>
              </a:rPr>
              <a:t>Kikai et al., 2020</a:t>
            </a:r>
            <a:r>
              <a:rPr lang="en-GB" sz="800" dirty="0">
                <a:solidFill>
                  <a:schemeClr val="bg1">
                    <a:lumMod val="65000"/>
                  </a:schemeClr>
                </a:solidFill>
                <a:latin typeface="Montserrat Light" pitchFamily="2" charset="77"/>
                <a:ea typeface="Times New Roman"/>
              </a:rPr>
              <a:t> </a:t>
            </a:r>
            <a:r>
              <a:rPr lang="en-GB" sz="800" dirty="0">
                <a:solidFill>
                  <a:schemeClr val="bg1">
                    <a:lumMod val="65000"/>
                  </a:schemeClr>
                </a:solidFill>
                <a:latin typeface="Montserrat Light" pitchFamily="2" charset="77"/>
                <a:ea typeface="Times New Roman"/>
                <a:cs typeface="Times New Roman"/>
                <a:sym typeface="Times New Roman"/>
              </a:rPr>
              <a:t>Photos: Careline Power</a:t>
            </a:r>
            <a:endParaRPr sz="800" dirty="0">
              <a:solidFill>
                <a:schemeClr val="bg1">
                  <a:lumMod val="65000"/>
                </a:schemeClr>
              </a:solidFill>
              <a:latin typeface="Montserrat Light" pitchFamily="2" charset="77"/>
              <a:ea typeface="Calibri"/>
              <a:cs typeface="Calibri"/>
              <a:sym typeface="Calibri"/>
            </a:endParaRPr>
          </a:p>
        </p:txBody>
      </p:sp>
      <p:pic>
        <p:nvPicPr>
          <p:cNvPr id="31" name="Graphic 30" descr="Exit with solid fill">
            <a:hlinkClick r:id="rId11" action="ppaction://hlinksldjump"/>
            <a:extLst>
              <a:ext uri="{FF2B5EF4-FFF2-40B4-BE49-F238E27FC236}">
                <a16:creationId xmlns:a16="http://schemas.microsoft.com/office/drawing/2014/main" id="{74BBA5F2-741E-1F06-C515-AFFB10D74AF7}"/>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11552924" y="271148"/>
            <a:ext cx="502354" cy="502354"/>
          </a:xfrm>
          <a:prstGeom prst="rect">
            <a:avLst/>
          </a:prstGeom>
        </p:spPr>
      </p:pic>
      <p:sp>
        <p:nvSpPr>
          <p:cNvPr id="32" name="Content Placeholder 2">
            <a:extLst>
              <a:ext uri="{FF2B5EF4-FFF2-40B4-BE49-F238E27FC236}">
                <a16:creationId xmlns:a16="http://schemas.microsoft.com/office/drawing/2014/main" id="{D8E66D1C-97B7-3B3A-6654-64E84C18F552}"/>
              </a:ext>
            </a:extLst>
          </p:cNvPr>
          <p:cNvSpPr txBox="1">
            <a:spLocks/>
          </p:cNvSpPr>
          <p:nvPr/>
        </p:nvSpPr>
        <p:spPr>
          <a:xfrm>
            <a:off x="498288" y="1867156"/>
            <a:ext cx="5396277" cy="60642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sz="1400" dirty="0">
                <a:latin typeface="Montserrat Light" panose="00000400000000000000" pitchFamily="2" charset="0"/>
              </a:rPr>
              <a:t>Marine Debris are typically seen as “bright” features…</a:t>
            </a:r>
          </a:p>
          <a:p>
            <a:pPr marL="0" indent="0"/>
            <a:endParaRPr lang="en-US" sz="1400" dirty="0">
              <a:latin typeface="Montserrat Light" panose="00000400000000000000" pitchFamily="2" charset="0"/>
            </a:endParaRPr>
          </a:p>
        </p:txBody>
      </p:sp>
      <p:sp>
        <p:nvSpPr>
          <p:cNvPr id="33" name="Title 1">
            <a:extLst>
              <a:ext uri="{FF2B5EF4-FFF2-40B4-BE49-F238E27FC236}">
                <a16:creationId xmlns:a16="http://schemas.microsoft.com/office/drawing/2014/main" id="{F6768EC1-21B2-FC93-8E90-842A62E5768E}"/>
              </a:ext>
            </a:extLst>
          </p:cNvPr>
          <p:cNvSpPr txBox="1">
            <a:spLocks/>
          </p:cNvSpPr>
          <p:nvPr/>
        </p:nvSpPr>
        <p:spPr>
          <a:xfrm>
            <a:off x="454267" y="1030379"/>
            <a:ext cx="10552907" cy="1070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PT" sz="3200" b="1" i="0" kern="1200" dirty="0">
                <a:solidFill>
                  <a:srgbClr val="7368CB"/>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Ocean Features Detection</a:t>
            </a:r>
            <a:endParaRPr kumimoji="0" lang="en-GB" sz="3200" b="1" i="0" u="none" strike="noStrike" kern="1200" cap="none" spc="0" normalizeH="0" baseline="0" noProof="0" dirty="0">
              <a:ln>
                <a:noFill/>
              </a:ln>
              <a:solidFill>
                <a:srgbClr val="7368CB"/>
              </a:solidFill>
              <a:effectLst/>
              <a:uLnTx/>
              <a:uFillTx/>
              <a:latin typeface="Montserrat" pitchFamily="2" charset="77"/>
              <a:ea typeface="+mj-ea"/>
              <a:cs typeface="+mj-cs"/>
            </a:endParaRPr>
          </a:p>
        </p:txBody>
      </p:sp>
    </p:spTree>
    <p:extLst>
      <p:ext uri="{BB962C8B-B14F-4D97-AF65-F5344CB8AC3E}">
        <p14:creationId xmlns:p14="http://schemas.microsoft.com/office/powerpoint/2010/main" val="402391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32" name="Content Placeholder 2">
            <a:extLst>
              <a:ext uri="{FF2B5EF4-FFF2-40B4-BE49-F238E27FC236}">
                <a16:creationId xmlns:a16="http://schemas.microsoft.com/office/drawing/2014/main" id="{D8E66D1C-97B7-3B3A-6654-64E84C18F552}"/>
              </a:ext>
            </a:extLst>
          </p:cNvPr>
          <p:cNvSpPr txBox="1">
            <a:spLocks/>
          </p:cNvSpPr>
          <p:nvPr/>
        </p:nvSpPr>
        <p:spPr>
          <a:xfrm>
            <a:off x="1691687" y="6123089"/>
            <a:ext cx="5396277" cy="60642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sz="1400" b="1" dirty="0">
                <a:latin typeface="Montserrat Light" panose="00000400000000000000" pitchFamily="2" charset="0"/>
              </a:rPr>
              <a:t>But there are various other “floating features”…</a:t>
            </a:r>
          </a:p>
          <a:p>
            <a:pPr marL="0" indent="0"/>
            <a:endParaRPr lang="en-US" sz="1400" dirty="0">
              <a:latin typeface="Montserrat Light" panose="00000400000000000000" pitchFamily="2" charset="0"/>
            </a:endParaRPr>
          </a:p>
        </p:txBody>
      </p:sp>
      <p:grpSp>
        <p:nvGrpSpPr>
          <p:cNvPr id="38" name="Group 37">
            <a:extLst>
              <a:ext uri="{FF2B5EF4-FFF2-40B4-BE49-F238E27FC236}">
                <a16:creationId xmlns:a16="http://schemas.microsoft.com/office/drawing/2014/main" id="{E269E4A0-2D8B-E634-1FB9-F336B36975CB}"/>
              </a:ext>
            </a:extLst>
          </p:cNvPr>
          <p:cNvGrpSpPr/>
          <p:nvPr/>
        </p:nvGrpSpPr>
        <p:grpSpPr>
          <a:xfrm>
            <a:off x="432551" y="1149245"/>
            <a:ext cx="12314934" cy="4736765"/>
            <a:chOff x="447380" y="1660420"/>
            <a:chExt cx="12314934" cy="4736765"/>
          </a:xfrm>
        </p:grpSpPr>
        <p:pic>
          <p:nvPicPr>
            <p:cNvPr id="2" name="Picture 1" descr="A sandy beach with a mountain in the distance&#10;&#10;Description automatically generated">
              <a:extLst>
                <a:ext uri="{FF2B5EF4-FFF2-40B4-BE49-F238E27FC236}">
                  <a16:creationId xmlns:a16="http://schemas.microsoft.com/office/drawing/2014/main" id="{23C6582A-A075-95D0-1BAC-BC91816F8A65}"/>
                </a:ext>
              </a:extLst>
            </p:cNvPr>
            <p:cNvPicPr>
              <a:picLocks noChangeAspect="1"/>
            </p:cNvPicPr>
            <p:nvPr/>
          </p:nvPicPr>
          <p:blipFill rotWithShape="1">
            <a:blip r:embed="rId3">
              <a:extLst>
                <a:ext uri="{28A0092B-C50C-407E-A947-70E740481C1C}">
                  <a14:useLocalDpi xmlns:a14="http://schemas.microsoft.com/office/drawing/2010/main" val="0"/>
                </a:ext>
              </a:extLst>
            </a:blip>
            <a:srcRect l="14644" r="3692"/>
            <a:stretch/>
          </p:blipFill>
          <p:spPr>
            <a:xfrm>
              <a:off x="5022242" y="4552035"/>
              <a:ext cx="2080551" cy="1845149"/>
            </a:xfrm>
            <a:prstGeom prst="rect">
              <a:avLst/>
            </a:prstGeom>
          </p:spPr>
        </p:pic>
        <p:pic>
          <p:nvPicPr>
            <p:cNvPr id="4" name="Content Placeholder 4" descr="A close-up of a beach&#10;&#10;Description automatically generated">
              <a:extLst>
                <a:ext uri="{FF2B5EF4-FFF2-40B4-BE49-F238E27FC236}">
                  <a16:creationId xmlns:a16="http://schemas.microsoft.com/office/drawing/2014/main" id="{71FC9CBB-7932-4E98-6751-4142175BF34C}"/>
                </a:ext>
              </a:extLst>
            </p:cNvPr>
            <p:cNvPicPr>
              <a:picLocks noChangeAspect="1"/>
            </p:cNvPicPr>
            <p:nvPr/>
          </p:nvPicPr>
          <p:blipFill rotWithShape="1">
            <a:blip r:embed="rId4">
              <a:extLst>
                <a:ext uri="{28A0092B-C50C-407E-A947-70E740481C1C}">
                  <a14:useLocalDpi xmlns:a14="http://schemas.microsoft.com/office/drawing/2010/main" val="0"/>
                </a:ext>
              </a:extLst>
            </a:blip>
            <a:srcRect l="23495" r="311"/>
            <a:stretch/>
          </p:blipFill>
          <p:spPr>
            <a:xfrm>
              <a:off x="7285093" y="4552036"/>
              <a:ext cx="1984442" cy="1813351"/>
            </a:xfrm>
            <a:prstGeom prst="rect">
              <a:avLst/>
            </a:prstGeom>
            <a:noFill/>
            <a:ln>
              <a:noFill/>
            </a:ln>
          </p:spPr>
        </p:pic>
        <p:pic>
          <p:nvPicPr>
            <p:cNvPr id="5" name="Picture 4">
              <a:extLst>
                <a:ext uri="{FF2B5EF4-FFF2-40B4-BE49-F238E27FC236}">
                  <a16:creationId xmlns:a16="http://schemas.microsoft.com/office/drawing/2014/main" id="{1C50BD99-569D-47F9-87EF-BBB47DAC316B}"/>
                </a:ext>
              </a:extLst>
            </p:cNvPr>
            <p:cNvPicPr>
              <a:picLocks noChangeAspect="1"/>
            </p:cNvPicPr>
            <p:nvPr/>
          </p:nvPicPr>
          <p:blipFill rotWithShape="1">
            <a:blip r:embed="rId5"/>
            <a:srcRect t="10232" r="6466" b="10735"/>
            <a:stretch/>
          </p:blipFill>
          <p:spPr>
            <a:xfrm>
              <a:off x="2794566" y="4552036"/>
              <a:ext cx="2043144" cy="1845149"/>
            </a:xfrm>
            <a:prstGeom prst="rect">
              <a:avLst/>
            </a:prstGeom>
          </p:spPr>
        </p:pic>
        <p:pic>
          <p:nvPicPr>
            <p:cNvPr id="6" name="Picture 5" descr="A map of water and a map of water&#10;&#10;Description automatically generated">
              <a:extLst>
                <a:ext uri="{FF2B5EF4-FFF2-40B4-BE49-F238E27FC236}">
                  <a16:creationId xmlns:a16="http://schemas.microsoft.com/office/drawing/2014/main" id="{343E2F14-0F5F-707F-1F4E-8B27EB85C3CF}"/>
                </a:ext>
              </a:extLst>
            </p:cNvPr>
            <p:cNvPicPr>
              <a:picLocks noChangeAspect="1"/>
            </p:cNvPicPr>
            <p:nvPr/>
          </p:nvPicPr>
          <p:blipFill rotWithShape="1">
            <a:blip r:embed="rId6">
              <a:extLst>
                <a:ext uri="{28A0092B-C50C-407E-A947-70E740481C1C}">
                  <a14:useLocalDpi xmlns:a14="http://schemas.microsoft.com/office/drawing/2010/main" val="0"/>
                </a:ext>
              </a:extLst>
            </a:blip>
            <a:srcRect l="59811" t="45740" r="7366" b="13505"/>
            <a:stretch/>
          </p:blipFill>
          <p:spPr>
            <a:xfrm>
              <a:off x="9397434" y="4552034"/>
              <a:ext cx="2087730" cy="1813351"/>
            </a:xfrm>
            <a:prstGeom prst="rect">
              <a:avLst/>
            </a:prstGeom>
          </p:spPr>
        </p:pic>
        <p:pic>
          <p:nvPicPr>
            <p:cNvPr id="7" name="Picture 6">
              <a:extLst>
                <a:ext uri="{FF2B5EF4-FFF2-40B4-BE49-F238E27FC236}">
                  <a16:creationId xmlns:a16="http://schemas.microsoft.com/office/drawing/2014/main" id="{5C9E04A1-8DC1-7406-4F14-6C2B581D0374}"/>
                </a:ext>
              </a:extLst>
            </p:cNvPr>
            <p:cNvPicPr>
              <a:picLocks noChangeAspect="1"/>
            </p:cNvPicPr>
            <p:nvPr/>
          </p:nvPicPr>
          <p:blipFill rotWithShape="1">
            <a:blip r:embed="rId7">
              <a:extLst>
                <a:ext uri="{28A0092B-C50C-407E-A947-70E740481C1C}">
                  <a14:useLocalDpi xmlns:a14="http://schemas.microsoft.com/office/drawing/2010/main" val="0"/>
                </a:ext>
              </a:extLst>
            </a:blip>
            <a:srcRect l="72391" t="36057" r="1890" b="30485"/>
            <a:stretch/>
          </p:blipFill>
          <p:spPr>
            <a:xfrm>
              <a:off x="451813" y="2269020"/>
              <a:ext cx="2155741" cy="1742725"/>
            </a:xfrm>
            <a:prstGeom prst="rect">
              <a:avLst/>
            </a:prstGeom>
          </p:spPr>
        </p:pic>
        <p:pic>
          <p:nvPicPr>
            <p:cNvPr id="8" name="Picture 7" descr="A long shot of a sea&#10;&#10;Description automatically generated">
              <a:extLst>
                <a:ext uri="{FF2B5EF4-FFF2-40B4-BE49-F238E27FC236}">
                  <a16:creationId xmlns:a16="http://schemas.microsoft.com/office/drawing/2014/main" id="{103AF548-8C14-428A-8D02-F863CDCA38BC}"/>
                </a:ext>
              </a:extLst>
            </p:cNvPr>
            <p:cNvPicPr>
              <a:picLocks noChangeAspect="1"/>
            </p:cNvPicPr>
            <p:nvPr/>
          </p:nvPicPr>
          <p:blipFill rotWithShape="1">
            <a:blip r:embed="rId8">
              <a:extLst>
                <a:ext uri="{28A0092B-C50C-407E-A947-70E740481C1C}">
                  <a14:useLocalDpi xmlns:a14="http://schemas.microsoft.com/office/drawing/2010/main" val="0"/>
                </a:ext>
              </a:extLst>
            </a:blip>
            <a:srcRect l="7108" t="11453" r="7834"/>
            <a:stretch/>
          </p:blipFill>
          <p:spPr>
            <a:xfrm>
              <a:off x="2794566" y="2269020"/>
              <a:ext cx="2043144" cy="1718756"/>
            </a:xfrm>
            <a:prstGeom prst="rect">
              <a:avLst/>
            </a:prstGeom>
          </p:spPr>
        </p:pic>
        <p:pic>
          <p:nvPicPr>
            <p:cNvPr id="9" name="Picture 8" descr="A collage of different images of sea life&#10;&#10;Description automatically generated">
              <a:extLst>
                <a:ext uri="{FF2B5EF4-FFF2-40B4-BE49-F238E27FC236}">
                  <a16:creationId xmlns:a16="http://schemas.microsoft.com/office/drawing/2014/main" id="{C8B2BFA5-FCFC-5A09-AFC8-8B05710E13BE}"/>
                </a:ext>
              </a:extLst>
            </p:cNvPr>
            <p:cNvPicPr>
              <a:picLocks noChangeAspect="1"/>
            </p:cNvPicPr>
            <p:nvPr/>
          </p:nvPicPr>
          <p:blipFill rotWithShape="1">
            <a:blip r:embed="rId9">
              <a:extLst>
                <a:ext uri="{28A0092B-C50C-407E-A947-70E740481C1C}">
                  <a14:useLocalDpi xmlns:a14="http://schemas.microsoft.com/office/drawing/2010/main" val="0"/>
                </a:ext>
              </a:extLst>
            </a:blip>
            <a:srcRect l="539" t="10267" r="73758" b="49777"/>
            <a:stretch/>
          </p:blipFill>
          <p:spPr>
            <a:xfrm>
              <a:off x="5022242" y="2269020"/>
              <a:ext cx="2081202" cy="1718756"/>
            </a:xfrm>
            <a:prstGeom prst="rect">
              <a:avLst/>
            </a:prstGeom>
          </p:spPr>
        </p:pic>
        <p:pic>
          <p:nvPicPr>
            <p:cNvPr id="10" name="Picture 9" descr="A green and orange water&#10;&#10;Description automatically generated with medium confidence">
              <a:extLst>
                <a:ext uri="{FF2B5EF4-FFF2-40B4-BE49-F238E27FC236}">
                  <a16:creationId xmlns:a16="http://schemas.microsoft.com/office/drawing/2014/main" id="{F09CC37E-080D-6C5C-83E8-2E4E3C1A0C31}"/>
                </a:ext>
              </a:extLst>
            </p:cNvPr>
            <p:cNvPicPr>
              <a:picLocks noChangeAspect="1"/>
            </p:cNvPicPr>
            <p:nvPr/>
          </p:nvPicPr>
          <p:blipFill rotWithShape="1">
            <a:blip r:embed="rId10">
              <a:extLst>
                <a:ext uri="{28A0092B-C50C-407E-A947-70E740481C1C}">
                  <a14:useLocalDpi xmlns:a14="http://schemas.microsoft.com/office/drawing/2010/main" val="0"/>
                </a:ext>
              </a:extLst>
            </a:blip>
            <a:srcRect b="1743"/>
            <a:stretch/>
          </p:blipFill>
          <p:spPr>
            <a:xfrm>
              <a:off x="7285172" y="2265764"/>
              <a:ext cx="1984363" cy="1718756"/>
            </a:xfrm>
            <a:prstGeom prst="rect">
              <a:avLst/>
            </a:prstGeom>
          </p:spPr>
        </p:pic>
        <p:pic>
          <p:nvPicPr>
            <p:cNvPr id="11" name="Picture 10" descr="A collage of different views of water&#10;&#10;Description automatically generated">
              <a:extLst>
                <a:ext uri="{FF2B5EF4-FFF2-40B4-BE49-F238E27FC236}">
                  <a16:creationId xmlns:a16="http://schemas.microsoft.com/office/drawing/2014/main" id="{B6603C09-6494-D228-FAB0-E1461EF764D3}"/>
                </a:ext>
              </a:extLst>
            </p:cNvPr>
            <p:cNvPicPr>
              <a:picLocks noChangeAspect="1"/>
            </p:cNvPicPr>
            <p:nvPr/>
          </p:nvPicPr>
          <p:blipFill rotWithShape="1">
            <a:blip r:embed="rId11">
              <a:extLst>
                <a:ext uri="{28A0092B-C50C-407E-A947-70E740481C1C}">
                  <a14:useLocalDpi xmlns:a14="http://schemas.microsoft.com/office/drawing/2010/main" val="0"/>
                </a:ext>
              </a:extLst>
            </a:blip>
            <a:srcRect l="44683" r="1886" b="40065"/>
            <a:stretch/>
          </p:blipFill>
          <p:spPr>
            <a:xfrm>
              <a:off x="9451263" y="2277404"/>
              <a:ext cx="2033901" cy="1707116"/>
            </a:xfrm>
            <a:prstGeom prst="rect">
              <a:avLst/>
            </a:prstGeom>
          </p:spPr>
        </p:pic>
        <p:pic>
          <p:nvPicPr>
            <p:cNvPr id="14" name="Picture 13" descr="A group of ships in the water&#10;&#10;Description automatically generated">
              <a:extLst>
                <a:ext uri="{FF2B5EF4-FFF2-40B4-BE49-F238E27FC236}">
                  <a16:creationId xmlns:a16="http://schemas.microsoft.com/office/drawing/2014/main" id="{C0EE8DAA-6B19-D5DC-2EBB-A5615A257265}"/>
                </a:ext>
              </a:extLst>
            </p:cNvPr>
            <p:cNvPicPr>
              <a:picLocks noChangeAspect="1"/>
            </p:cNvPicPr>
            <p:nvPr/>
          </p:nvPicPr>
          <p:blipFill rotWithShape="1">
            <a:blip r:embed="rId12">
              <a:extLst>
                <a:ext uri="{28A0092B-C50C-407E-A947-70E740481C1C}">
                  <a14:useLocalDpi xmlns:a14="http://schemas.microsoft.com/office/drawing/2010/main" val="0"/>
                </a:ext>
              </a:extLst>
            </a:blip>
            <a:srcRect l="24009" r="10137"/>
            <a:stretch/>
          </p:blipFill>
          <p:spPr>
            <a:xfrm>
              <a:off x="447380" y="4552036"/>
              <a:ext cx="2160174" cy="1845149"/>
            </a:xfrm>
            <a:prstGeom prst="rect">
              <a:avLst/>
            </a:prstGeom>
          </p:spPr>
        </p:pic>
        <p:sp>
          <p:nvSpPr>
            <p:cNvPr id="17" name="TextBox 16">
              <a:extLst>
                <a:ext uri="{FF2B5EF4-FFF2-40B4-BE49-F238E27FC236}">
                  <a16:creationId xmlns:a16="http://schemas.microsoft.com/office/drawing/2014/main" id="{97BC8C1A-718A-7B8F-359C-ED84866B8233}"/>
                </a:ext>
              </a:extLst>
            </p:cNvPr>
            <p:cNvSpPr txBox="1"/>
            <p:nvPr/>
          </p:nvSpPr>
          <p:spPr>
            <a:xfrm>
              <a:off x="6869875" y="1666785"/>
              <a:ext cx="2833968" cy="707886"/>
            </a:xfrm>
            <a:prstGeom prst="rect">
              <a:avLst/>
            </a:prstGeom>
            <a:noFill/>
          </p:spPr>
          <p:txBody>
            <a:bodyPr wrap="square">
              <a:spAutoFit/>
            </a:bodyPr>
            <a:lstStyle/>
            <a:p>
              <a:pPr algn="ctr"/>
              <a:r>
                <a:rPr lang="en-GB" dirty="0">
                  <a:latin typeface="Montserrat Light" panose="00000400000000000000" pitchFamily="2" charset="0"/>
                </a:rPr>
                <a:t>Microalgae</a:t>
              </a:r>
            </a:p>
            <a:p>
              <a:pPr algn="ctr"/>
              <a:r>
                <a:rPr lang="en-GB" dirty="0">
                  <a:latin typeface="Montserrat Light" panose="00000400000000000000" pitchFamily="2" charset="0"/>
                </a:rPr>
                <a:t>Noctiluca</a:t>
              </a:r>
            </a:p>
            <a:p>
              <a:pPr algn="ctr"/>
              <a:endParaRPr lang="en-GB" sz="1200" dirty="0">
                <a:latin typeface="Montserrat Light" panose="00000400000000000000" pitchFamily="2" charset="0"/>
              </a:endParaRPr>
            </a:p>
          </p:txBody>
        </p:sp>
        <p:sp>
          <p:nvSpPr>
            <p:cNvPr id="19" name="TextBox 18">
              <a:extLst>
                <a:ext uri="{FF2B5EF4-FFF2-40B4-BE49-F238E27FC236}">
                  <a16:creationId xmlns:a16="http://schemas.microsoft.com/office/drawing/2014/main" id="{05A41F27-96AE-5612-4FC1-414A4EDADCC9}"/>
                </a:ext>
              </a:extLst>
            </p:cNvPr>
            <p:cNvSpPr txBox="1"/>
            <p:nvPr/>
          </p:nvSpPr>
          <p:spPr>
            <a:xfrm>
              <a:off x="1067815" y="4201117"/>
              <a:ext cx="2833968" cy="492443"/>
            </a:xfrm>
            <a:prstGeom prst="rect">
              <a:avLst/>
            </a:prstGeom>
            <a:noFill/>
          </p:spPr>
          <p:txBody>
            <a:bodyPr wrap="square">
              <a:spAutoFit/>
            </a:bodyPr>
            <a:lstStyle/>
            <a:p>
              <a:r>
                <a:rPr lang="en-GB" dirty="0">
                  <a:latin typeface="Montserrat Light" panose="00000400000000000000" pitchFamily="2" charset="0"/>
                </a:rPr>
                <a:t>Sea Snot</a:t>
              </a:r>
            </a:p>
            <a:p>
              <a:endParaRPr lang="en-GB" sz="1200" dirty="0">
                <a:latin typeface="Montserrat Light" panose="00000400000000000000" pitchFamily="2" charset="0"/>
              </a:endParaRPr>
            </a:p>
          </p:txBody>
        </p:sp>
        <p:sp>
          <p:nvSpPr>
            <p:cNvPr id="22" name="TextBox 21">
              <a:extLst>
                <a:ext uri="{FF2B5EF4-FFF2-40B4-BE49-F238E27FC236}">
                  <a16:creationId xmlns:a16="http://schemas.microsoft.com/office/drawing/2014/main" id="{92FE5D71-A9D0-60E9-06D9-F8AE43157F9B}"/>
                </a:ext>
              </a:extLst>
            </p:cNvPr>
            <p:cNvSpPr txBox="1"/>
            <p:nvPr/>
          </p:nvSpPr>
          <p:spPr>
            <a:xfrm>
              <a:off x="9024315" y="1699667"/>
              <a:ext cx="2833968" cy="707886"/>
            </a:xfrm>
            <a:prstGeom prst="rect">
              <a:avLst/>
            </a:prstGeom>
            <a:noFill/>
          </p:spPr>
          <p:txBody>
            <a:bodyPr wrap="square">
              <a:spAutoFit/>
            </a:bodyPr>
            <a:lstStyle/>
            <a:p>
              <a:pPr algn="ctr"/>
              <a:r>
                <a:rPr lang="en-GB" dirty="0">
                  <a:latin typeface="Montserrat Light" panose="00000400000000000000" pitchFamily="2" charset="0"/>
                </a:rPr>
                <a:t>Microalgae</a:t>
              </a:r>
            </a:p>
            <a:p>
              <a:pPr algn="ctr"/>
              <a:r>
                <a:rPr lang="en-GB" dirty="0">
                  <a:latin typeface="Montserrat Light" panose="00000400000000000000" pitchFamily="2" charset="0"/>
                </a:rPr>
                <a:t>Cyanobacteria</a:t>
              </a:r>
            </a:p>
            <a:p>
              <a:pPr algn="ctr"/>
              <a:endParaRPr lang="en-GB" sz="1200" dirty="0">
                <a:latin typeface="Montserrat Light" panose="00000400000000000000" pitchFamily="2" charset="0"/>
              </a:endParaRPr>
            </a:p>
          </p:txBody>
        </p:sp>
        <p:sp>
          <p:nvSpPr>
            <p:cNvPr id="23" name="TextBox 22">
              <a:extLst>
                <a:ext uri="{FF2B5EF4-FFF2-40B4-BE49-F238E27FC236}">
                  <a16:creationId xmlns:a16="http://schemas.microsoft.com/office/drawing/2014/main" id="{89E4CC7B-B2F4-6868-C709-A13F9CD3F006}"/>
                </a:ext>
              </a:extLst>
            </p:cNvPr>
            <p:cNvSpPr txBox="1"/>
            <p:nvPr/>
          </p:nvSpPr>
          <p:spPr>
            <a:xfrm>
              <a:off x="3365531" y="4194005"/>
              <a:ext cx="2833968" cy="492443"/>
            </a:xfrm>
            <a:prstGeom prst="rect">
              <a:avLst/>
            </a:prstGeom>
            <a:noFill/>
          </p:spPr>
          <p:txBody>
            <a:bodyPr wrap="square">
              <a:spAutoFit/>
            </a:bodyPr>
            <a:lstStyle/>
            <a:p>
              <a:r>
                <a:rPr lang="en-GB" dirty="0">
                  <a:latin typeface="Montserrat Light" panose="00000400000000000000" pitchFamily="2" charset="0"/>
                </a:rPr>
                <a:t>Jellyfish</a:t>
              </a:r>
            </a:p>
            <a:p>
              <a:endParaRPr lang="en-GB" sz="1200" dirty="0">
                <a:latin typeface="Montserrat Light" panose="00000400000000000000" pitchFamily="2" charset="0"/>
              </a:endParaRPr>
            </a:p>
          </p:txBody>
        </p:sp>
        <p:sp>
          <p:nvSpPr>
            <p:cNvPr id="24" name="TextBox 23">
              <a:extLst>
                <a:ext uri="{FF2B5EF4-FFF2-40B4-BE49-F238E27FC236}">
                  <a16:creationId xmlns:a16="http://schemas.microsoft.com/office/drawing/2014/main" id="{83D2C229-6584-D98C-7BF2-8420F9698791}"/>
                </a:ext>
              </a:extLst>
            </p:cNvPr>
            <p:cNvSpPr txBox="1"/>
            <p:nvPr/>
          </p:nvSpPr>
          <p:spPr>
            <a:xfrm>
              <a:off x="5515667" y="4201117"/>
              <a:ext cx="2833968" cy="492443"/>
            </a:xfrm>
            <a:prstGeom prst="rect">
              <a:avLst/>
            </a:prstGeom>
            <a:noFill/>
          </p:spPr>
          <p:txBody>
            <a:bodyPr wrap="square">
              <a:spAutoFit/>
            </a:bodyPr>
            <a:lstStyle/>
            <a:p>
              <a:r>
                <a:rPr lang="en-GB" dirty="0">
                  <a:latin typeface="Montserrat Light" panose="00000400000000000000" pitchFamily="2" charset="0"/>
                </a:rPr>
                <a:t>Sea Pumice</a:t>
              </a:r>
            </a:p>
            <a:p>
              <a:endParaRPr lang="en-GB" sz="1200" dirty="0">
                <a:latin typeface="Montserrat Light" panose="00000400000000000000" pitchFamily="2" charset="0"/>
              </a:endParaRPr>
            </a:p>
          </p:txBody>
        </p:sp>
        <p:sp>
          <p:nvSpPr>
            <p:cNvPr id="25" name="TextBox 24">
              <a:extLst>
                <a:ext uri="{FF2B5EF4-FFF2-40B4-BE49-F238E27FC236}">
                  <a16:creationId xmlns:a16="http://schemas.microsoft.com/office/drawing/2014/main" id="{6251D09F-B9E3-EC1D-C5AF-FE9C2C79089B}"/>
                </a:ext>
              </a:extLst>
            </p:cNvPr>
            <p:cNvSpPr txBox="1"/>
            <p:nvPr/>
          </p:nvSpPr>
          <p:spPr>
            <a:xfrm>
              <a:off x="7675877" y="4194004"/>
              <a:ext cx="2833968" cy="492443"/>
            </a:xfrm>
            <a:prstGeom prst="rect">
              <a:avLst/>
            </a:prstGeom>
            <a:noFill/>
          </p:spPr>
          <p:txBody>
            <a:bodyPr wrap="square">
              <a:spAutoFit/>
            </a:bodyPr>
            <a:lstStyle/>
            <a:p>
              <a:r>
                <a:rPr lang="en-GB" dirty="0">
                  <a:latin typeface="Montserrat Light" panose="00000400000000000000" pitchFamily="2" charset="0"/>
                </a:rPr>
                <a:t>Shrimp Eggs</a:t>
              </a:r>
            </a:p>
            <a:p>
              <a:endParaRPr lang="en-GB" sz="1200" dirty="0">
                <a:latin typeface="Montserrat Light" panose="00000400000000000000" pitchFamily="2" charset="0"/>
              </a:endParaRPr>
            </a:p>
          </p:txBody>
        </p:sp>
        <p:sp>
          <p:nvSpPr>
            <p:cNvPr id="29" name="TextBox 28">
              <a:extLst>
                <a:ext uri="{FF2B5EF4-FFF2-40B4-BE49-F238E27FC236}">
                  <a16:creationId xmlns:a16="http://schemas.microsoft.com/office/drawing/2014/main" id="{6958A3B7-7305-5036-4A78-796BC073AC25}"/>
                </a:ext>
              </a:extLst>
            </p:cNvPr>
            <p:cNvSpPr txBox="1"/>
            <p:nvPr/>
          </p:nvSpPr>
          <p:spPr>
            <a:xfrm>
              <a:off x="9928346" y="4186891"/>
              <a:ext cx="2833968" cy="492443"/>
            </a:xfrm>
            <a:prstGeom prst="rect">
              <a:avLst/>
            </a:prstGeom>
            <a:noFill/>
          </p:spPr>
          <p:txBody>
            <a:bodyPr wrap="square">
              <a:spAutoFit/>
            </a:bodyPr>
            <a:lstStyle/>
            <a:p>
              <a:r>
                <a:rPr lang="en-GB" dirty="0">
                  <a:latin typeface="Montserrat Light" panose="00000400000000000000" pitchFamily="2" charset="0"/>
                </a:rPr>
                <a:t>Tree Pollen</a:t>
              </a:r>
            </a:p>
            <a:p>
              <a:endParaRPr lang="en-GB" sz="1200" dirty="0">
                <a:latin typeface="Montserrat Light" panose="00000400000000000000" pitchFamily="2" charset="0"/>
              </a:endParaRPr>
            </a:p>
          </p:txBody>
        </p:sp>
        <p:sp>
          <p:nvSpPr>
            <p:cNvPr id="33" name="TextBox 32">
              <a:extLst>
                <a:ext uri="{FF2B5EF4-FFF2-40B4-BE49-F238E27FC236}">
                  <a16:creationId xmlns:a16="http://schemas.microsoft.com/office/drawing/2014/main" id="{DAA8FEF6-BF83-630D-5FE6-A80DD8653794}"/>
                </a:ext>
              </a:extLst>
            </p:cNvPr>
            <p:cNvSpPr txBox="1"/>
            <p:nvPr/>
          </p:nvSpPr>
          <p:spPr>
            <a:xfrm>
              <a:off x="697281" y="1816569"/>
              <a:ext cx="2833968" cy="492443"/>
            </a:xfrm>
            <a:prstGeom prst="rect">
              <a:avLst/>
            </a:prstGeom>
            <a:noFill/>
          </p:spPr>
          <p:txBody>
            <a:bodyPr wrap="square">
              <a:spAutoFit/>
            </a:bodyPr>
            <a:lstStyle/>
            <a:p>
              <a:r>
                <a:rPr lang="en-GB" dirty="0">
                  <a:latin typeface="Montserrat Light" panose="00000400000000000000" pitchFamily="2" charset="0"/>
                </a:rPr>
                <a:t>Marine Debris</a:t>
              </a:r>
            </a:p>
            <a:p>
              <a:endParaRPr lang="en-GB" sz="1200" dirty="0">
                <a:latin typeface="Montserrat Light" panose="00000400000000000000" pitchFamily="2" charset="0"/>
              </a:endParaRPr>
            </a:p>
          </p:txBody>
        </p:sp>
        <p:sp>
          <p:nvSpPr>
            <p:cNvPr id="34" name="TextBox 33">
              <a:extLst>
                <a:ext uri="{FF2B5EF4-FFF2-40B4-BE49-F238E27FC236}">
                  <a16:creationId xmlns:a16="http://schemas.microsoft.com/office/drawing/2014/main" id="{BC6288CE-83FF-B51F-4B10-066325E2B96D}"/>
                </a:ext>
              </a:extLst>
            </p:cNvPr>
            <p:cNvSpPr txBox="1"/>
            <p:nvPr/>
          </p:nvSpPr>
          <p:spPr>
            <a:xfrm>
              <a:off x="2422087" y="1695679"/>
              <a:ext cx="2833968" cy="707886"/>
            </a:xfrm>
            <a:prstGeom prst="rect">
              <a:avLst/>
            </a:prstGeom>
            <a:noFill/>
          </p:spPr>
          <p:txBody>
            <a:bodyPr wrap="square">
              <a:spAutoFit/>
            </a:bodyPr>
            <a:lstStyle/>
            <a:p>
              <a:pPr algn="ctr"/>
              <a:r>
                <a:rPr lang="en-GB" dirty="0">
                  <a:latin typeface="Montserrat Light" panose="00000400000000000000" pitchFamily="2" charset="0"/>
                </a:rPr>
                <a:t>Macroalgae </a:t>
              </a:r>
            </a:p>
            <a:p>
              <a:pPr algn="ctr"/>
              <a:r>
                <a:rPr lang="en-GB" dirty="0">
                  <a:latin typeface="Montserrat Light" panose="00000400000000000000" pitchFamily="2" charset="0"/>
                </a:rPr>
                <a:t>Sargassum</a:t>
              </a:r>
            </a:p>
            <a:p>
              <a:pPr algn="ctr"/>
              <a:endParaRPr lang="en-GB" sz="1200" dirty="0">
                <a:latin typeface="Montserrat Light" panose="00000400000000000000" pitchFamily="2" charset="0"/>
              </a:endParaRPr>
            </a:p>
          </p:txBody>
        </p:sp>
        <p:sp>
          <p:nvSpPr>
            <p:cNvPr id="35" name="TextBox 34">
              <a:extLst>
                <a:ext uri="{FF2B5EF4-FFF2-40B4-BE49-F238E27FC236}">
                  <a16:creationId xmlns:a16="http://schemas.microsoft.com/office/drawing/2014/main" id="{F87BB22D-EF77-90ED-5B0E-B2EA7A0C1696}"/>
                </a:ext>
              </a:extLst>
            </p:cNvPr>
            <p:cNvSpPr txBox="1"/>
            <p:nvPr/>
          </p:nvSpPr>
          <p:spPr>
            <a:xfrm>
              <a:off x="4611222" y="1660420"/>
              <a:ext cx="2833968" cy="707886"/>
            </a:xfrm>
            <a:prstGeom prst="rect">
              <a:avLst/>
            </a:prstGeom>
            <a:noFill/>
          </p:spPr>
          <p:txBody>
            <a:bodyPr wrap="square">
              <a:spAutoFit/>
            </a:bodyPr>
            <a:lstStyle/>
            <a:p>
              <a:pPr algn="ctr"/>
              <a:r>
                <a:rPr lang="en-GB" dirty="0">
                  <a:latin typeface="Montserrat Light" panose="00000400000000000000" pitchFamily="2" charset="0"/>
                </a:rPr>
                <a:t>Macroalgae </a:t>
              </a:r>
            </a:p>
            <a:p>
              <a:pPr algn="ctr"/>
              <a:r>
                <a:rPr lang="en-GB" dirty="0">
                  <a:latin typeface="Montserrat Light" panose="00000400000000000000" pitchFamily="2" charset="0"/>
                </a:rPr>
                <a:t>Ulva</a:t>
              </a:r>
            </a:p>
            <a:p>
              <a:pPr algn="ctr"/>
              <a:endParaRPr lang="en-GB" sz="1200" dirty="0">
                <a:latin typeface="Montserrat Light" panose="00000400000000000000" pitchFamily="2" charset="0"/>
              </a:endParaRPr>
            </a:p>
          </p:txBody>
        </p:sp>
      </p:grpSp>
    </p:spTree>
    <p:extLst>
      <p:ext uri="{BB962C8B-B14F-4D97-AF65-F5344CB8AC3E}">
        <p14:creationId xmlns:p14="http://schemas.microsoft.com/office/powerpoint/2010/main" val="714645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32" name="Content Placeholder 2">
            <a:extLst>
              <a:ext uri="{FF2B5EF4-FFF2-40B4-BE49-F238E27FC236}">
                <a16:creationId xmlns:a16="http://schemas.microsoft.com/office/drawing/2014/main" id="{D8E66D1C-97B7-3B3A-6654-64E84C18F552}"/>
              </a:ext>
            </a:extLst>
          </p:cNvPr>
          <p:cNvSpPr txBox="1">
            <a:spLocks/>
          </p:cNvSpPr>
          <p:nvPr/>
        </p:nvSpPr>
        <p:spPr>
          <a:xfrm>
            <a:off x="1131388" y="1196305"/>
            <a:ext cx="5396277" cy="60642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sz="1400" b="1" dirty="0">
                <a:latin typeface="Montserrat Light" panose="00000400000000000000" pitchFamily="2" charset="0"/>
              </a:rPr>
              <a:t>and more other features in Sentinel-2…</a:t>
            </a:r>
          </a:p>
          <a:p>
            <a:pPr marL="0" indent="0"/>
            <a:endParaRPr lang="en-US" sz="1400" dirty="0">
              <a:latin typeface="Montserrat Light" panose="00000400000000000000" pitchFamily="2" charset="0"/>
            </a:endParaRPr>
          </a:p>
        </p:txBody>
      </p:sp>
      <p:pic>
        <p:nvPicPr>
          <p:cNvPr id="3" name="Picture 2">
            <a:extLst>
              <a:ext uri="{FF2B5EF4-FFF2-40B4-BE49-F238E27FC236}">
                <a16:creationId xmlns:a16="http://schemas.microsoft.com/office/drawing/2014/main" id="{80DFCCCB-76F3-8782-B9B0-84460FA5797C}"/>
              </a:ext>
            </a:extLst>
          </p:cNvPr>
          <p:cNvPicPr>
            <a:picLocks noChangeAspect="1"/>
          </p:cNvPicPr>
          <p:nvPr/>
        </p:nvPicPr>
        <p:blipFill rotWithShape="1">
          <a:blip r:embed="rId3"/>
          <a:srcRect r="12185"/>
          <a:stretch/>
        </p:blipFill>
        <p:spPr>
          <a:xfrm>
            <a:off x="3549492" y="1728807"/>
            <a:ext cx="2114845" cy="1915457"/>
          </a:xfrm>
          <a:prstGeom prst="rect">
            <a:avLst/>
          </a:prstGeom>
        </p:spPr>
      </p:pic>
      <p:pic>
        <p:nvPicPr>
          <p:cNvPr id="12" name="Picture 11" descr="A large body of water with a blue sky&#10;&#10;Description automatically generated">
            <a:extLst>
              <a:ext uri="{FF2B5EF4-FFF2-40B4-BE49-F238E27FC236}">
                <a16:creationId xmlns:a16="http://schemas.microsoft.com/office/drawing/2014/main" id="{90688A0D-AF49-1E4D-7CFC-413E25ECB889}"/>
              </a:ext>
            </a:extLst>
          </p:cNvPr>
          <p:cNvPicPr>
            <a:picLocks noChangeAspect="1"/>
          </p:cNvPicPr>
          <p:nvPr/>
        </p:nvPicPr>
        <p:blipFill rotWithShape="1">
          <a:blip r:embed="rId4">
            <a:extLst>
              <a:ext uri="{28A0092B-C50C-407E-A947-70E740481C1C}">
                <a14:useLocalDpi xmlns:a14="http://schemas.microsoft.com/office/drawing/2010/main" val="0"/>
              </a:ext>
            </a:extLst>
          </a:blip>
          <a:srcRect l="11244" t="31801" r="39911"/>
          <a:stretch/>
        </p:blipFill>
        <p:spPr>
          <a:xfrm>
            <a:off x="1251762" y="1728807"/>
            <a:ext cx="2056214" cy="1914180"/>
          </a:xfrm>
          <a:prstGeom prst="rect">
            <a:avLst/>
          </a:prstGeom>
        </p:spPr>
      </p:pic>
      <p:pic>
        <p:nvPicPr>
          <p:cNvPr id="13" name="Picture 12" descr="A few boats in the water&#10;&#10;Description automatically generated">
            <a:extLst>
              <a:ext uri="{FF2B5EF4-FFF2-40B4-BE49-F238E27FC236}">
                <a16:creationId xmlns:a16="http://schemas.microsoft.com/office/drawing/2014/main" id="{B54BB932-C2F4-1870-E11D-62F1DCCFFC4F}"/>
              </a:ext>
            </a:extLst>
          </p:cNvPr>
          <p:cNvPicPr>
            <a:picLocks noChangeAspect="1"/>
          </p:cNvPicPr>
          <p:nvPr/>
        </p:nvPicPr>
        <p:blipFill rotWithShape="1">
          <a:blip r:embed="rId5">
            <a:extLst>
              <a:ext uri="{28A0092B-C50C-407E-A947-70E740481C1C}">
                <a14:useLocalDpi xmlns:a14="http://schemas.microsoft.com/office/drawing/2010/main" val="0"/>
              </a:ext>
            </a:extLst>
          </a:blip>
          <a:srcRect l="8953" t="26308" r="42613" b="6536"/>
          <a:stretch/>
        </p:blipFill>
        <p:spPr>
          <a:xfrm>
            <a:off x="5905851" y="1728807"/>
            <a:ext cx="2067841" cy="1914180"/>
          </a:xfrm>
          <a:prstGeom prst="rect">
            <a:avLst/>
          </a:prstGeom>
        </p:spPr>
      </p:pic>
      <p:pic>
        <p:nvPicPr>
          <p:cNvPr id="15" name="Picture 14" descr="A lighthouse in the ocean&#10;&#10;Description automatically generated">
            <a:extLst>
              <a:ext uri="{FF2B5EF4-FFF2-40B4-BE49-F238E27FC236}">
                <a16:creationId xmlns:a16="http://schemas.microsoft.com/office/drawing/2014/main" id="{0974CDD8-2804-AD7D-8A2F-5196F6CEDB05}"/>
              </a:ext>
            </a:extLst>
          </p:cNvPr>
          <p:cNvPicPr>
            <a:picLocks noChangeAspect="1"/>
          </p:cNvPicPr>
          <p:nvPr/>
        </p:nvPicPr>
        <p:blipFill rotWithShape="1">
          <a:blip r:embed="rId6">
            <a:extLst>
              <a:ext uri="{28A0092B-C50C-407E-A947-70E740481C1C}">
                <a14:useLocalDpi xmlns:a14="http://schemas.microsoft.com/office/drawing/2010/main" val="0"/>
              </a:ext>
            </a:extLst>
          </a:blip>
          <a:srcRect l="13272" t="18110" r="25509"/>
          <a:stretch/>
        </p:blipFill>
        <p:spPr>
          <a:xfrm>
            <a:off x="8228119" y="1728806"/>
            <a:ext cx="1909364" cy="1914285"/>
          </a:xfrm>
          <a:prstGeom prst="rect">
            <a:avLst/>
          </a:prstGeom>
        </p:spPr>
      </p:pic>
      <p:pic>
        <p:nvPicPr>
          <p:cNvPr id="16" name="Picture 15" descr="A person on a beach&#10;&#10;Description automatically generated">
            <a:extLst>
              <a:ext uri="{FF2B5EF4-FFF2-40B4-BE49-F238E27FC236}">
                <a16:creationId xmlns:a16="http://schemas.microsoft.com/office/drawing/2014/main" id="{334F8ACE-06D7-B373-D1B2-89632276CBC0}"/>
              </a:ext>
            </a:extLst>
          </p:cNvPr>
          <p:cNvPicPr>
            <a:picLocks noChangeAspect="1"/>
          </p:cNvPicPr>
          <p:nvPr/>
        </p:nvPicPr>
        <p:blipFill rotWithShape="1">
          <a:blip r:embed="rId7">
            <a:extLst>
              <a:ext uri="{28A0092B-C50C-407E-A947-70E740481C1C}">
                <a14:useLocalDpi xmlns:a14="http://schemas.microsoft.com/office/drawing/2010/main" val="0"/>
              </a:ext>
            </a:extLst>
          </a:blip>
          <a:srcRect t="30782" r="46192" b="30282"/>
          <a:stretch/>
        </p:blipFill>
        <p:spPr>
          <a:xfrm>
            <a:off x="3549491" y="3829836"/>
            <a:ext cx="2114845" cy="1912940"/>
          </a:xfrm>
          <a:prstGeom prst="rect">
            <a:avLst/>
          </a:prstGeom>
        </p:spPr>
      </p:pic>
      <p:pic>
        <p:nvPicPr>
          <p:cNvPr id="18" name="Picture 17" descr="A boat in the water&#10;&#10;Description automatically generated">
            <a:extLst>
              <a:ext uri="{FF2B5EF4-FFF2-40B4-BE49-F238E27FC236}">
                <a16:creationId xmlns:a16="http://schemas.microsoft.com/office/drawing/2014/main" id="{918A316D-7A8B-F7A1-3C84-D72E2EF1C8D0}"/>
              </a:ext>
            </a:extLst>
          </p:cNvPr>
          <p:cNvPicPr>
            <a:picLocks noChangeAspect="1"/>
          </p:cNvPicPr>
          <p:nvPr/>
        </p:nvPicPr>
        <p:blipFill rotWithShape="1">
          <a:blip r:embed="rId8">
            <a:extLst>
              <a:ext uri="{28A0092B-C50C-407E-A947-70E740481C1C}">
                <a14:useLocalDpi xmlns:a14="http://schemas.microsoft.com/office/drawing/2010/main" val="0"/>
              </a:ext>
            </a:extLst>
          </a:blip>
          <a:srcRect l="9416" r="19425"/>
          <a:stretch/>
        </p:blipFill>
        <p:spPr>
          <a:xfrm>
            <a:off x="1256563" y="3829836"/>
            <a:ext cx="2051414" cy="1914180"/>
          </a:xfrm>
          <a:prstGeom prst="rect">
            <a:avLst/>
          </a:prstGeom>
        </p:spPr>
      </p:pic>
      <p:pic>
        <p:nvPicPr>
          <p:cNvPr id="21" name="Picture 20" descr="Clouds and sky with clouds&#10;&#10;Description automatically generated with medium confidence">
            <a:extLst>
              <a:ext uri="{FF2B5EF4-FFF2-40B4-BE49-F238E27FC236}">
                <a16:creationId xmlns:a16="http://schemas.microsoft.com/office/drawing/2014/main" id="{F52FE2CC-7CB0-1D4E-5957-2AB49EA61756}"/>
              </a:ext>
            </a:extLst>
          </p:cNvPr>
          <p:cNvPicPr>
            <a:picLocks noChangeAspect="1"/>
          </p:cNvPicPr>
          <p:nvPr/>
        </p:nvPicPr>
        <p:blipFill rotWithShape="1">
          <a:blip r:embed="rId9">
            <a:extLst>
              <a:ext uri="{28A0092B-C50C-407E-A947-70E740481C1C}">
                <a14:useLocalDpi xmlns:a14="http://schemas.microsoft.com/office/drawing/2010/main" val="0"/>
              </a:ext>
            </a:extLst>
          </a:blip>
          <a:srcRect l="-1" t="-1" r="29952" b="2761"/>
          <a:stretch/>
        </p:blipFill>
        <p:spPr>
          <a:xfrm>
            <a:off x="5905851" y="3829835"/>
            <a:ext cx="2067841" cy="1912940"/>
          </a:xfrm>
          <a:prstGeom prst="rect">
            <a:avLst/>
          </a:prstGeom>
        </p:spPr>
      </p:pic>
      <p:pic>
        <p:nvPicPr>
          <p:cNvPr id="2050" name="Picture 2" descr="White capping - Coastal Wiki">
            <a:extLst>
              <a:ext uri="{FF2B5EF4-FFF2-40B4-BE49-F238E27FC236}">
                <a16:creationId xmlns:a16="http://schemas.microsoft.com/office/drawing/2014/main" id="{EBAD5CD6-43B9-8BBD-AF2B-EBAE64E38E1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32120"/>
          <a:stretch/>
        </p:blipFill>
        <p:spPr bwMode="auto">
          <a:xfrm>
            <a:off x="8228119" y="3865195"/>
            <a:ext cx="1909364" cy="187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576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8196" name="Picture 4">
            <a:extLst>
              <a:ext uri="{FF2B5EF4-FFF2-40B4-BE49-F238E27FC236}">
                <a16:creationId xmlns:a16="http://schemas.microsoft.com/office/drawing/2014/main" id="{18DF9CBC-8877-A572-2F89-0BB7FE68925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124884" y="3749413"/>
            <a:ext cx="4445523" cy="207513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raphical user interface, text, application, email&#10;&#10;Description automatically generated">
            <a:extLst>
              <a:ext uri="{FF2B5EF4-FFF2-40B4-BE49-F238E27FC236}">
                <a16:creationId xmlns:a16="http://schemas.microsoft.com/office/drawing/2014/main" id="{37CA889F-E8D1-094F-A7EF-B96ACDFFAB6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98996" y="1358038"/>
            <a:ext cx="4631076" cy="220458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3521A74B-A782-9D1C-8B7F-02AA3BED75A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227" y="3251821"/>
            <a:ext cx="4536360" cy="22045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152840-EFE5-23D9-0332-282976767683}"/>
              </a:ext>
            </a:extLst>
          </p:cNvPr>
          <p:cNvSpPr txBox="1"/>
          <p:nvPr/>
        </p:nvSpPr>
        <p:spPr>
          <a:xfrm>
            <a:off x="371906" y="1873496"/>
            <a:ext cx="6427090" cy="1169551"/>
          </a:xfrm>
          <a:prstGeom prst="rect">
            <a:avLst/>
          </a:prstGeom>
          <a:noFill/>
        </p:spPr>
        <p:txBody>
          <a:bodyPr wrap="square">
            <a:spAutoFit/>
          </a:bodyPr>
          <a:lstStyle/>
          <a:p>
            <a:pPr algn="just"/>
            <a:r>
              <a:rPr lang="en-US" dirty="0">
                <a:solidFill>
                  <a:schemeClr val="tx2">
                    <a:lumMod val="25000"/>
                  </a:schemeClr>
                </a:solidFill>
                <a:effectLst/>
                <a:latin typeface="Montserrat Light" pitchFamily="2" charset="77"/>
              </a:rPr>
              <a:t>dataset based on the multispectral Sentinel-2 (S2) satellite data, which distinguishes Marine Debris from various marine features that co-exist, including Sargassum macroalgae, Ships, Natural Organic Material, Waves, Wakes, Foam, dissimilar water types (i.e., Clear, Turbid Water, Sediment-Laden Water, Shallow Water), and Clouds.</a:t>
            </a:r>
            <a:endParaRPr lang="en-US" dirty="0">
              <a:solidFill>
                <a:schemeClr val="tx2">
                  <a:lumMod val="25000"/>
                </a:schemeClr>
              </a:solidFill>
              <a:latin typeface="Montserrat Light" pitchFamily="2" charset="77"/>
            </a:endParaRPr>
          </a:p>
        </p:txBody>
      </p:sp>
      <p:sp>
        <p:nvSpPr>
          <p:cNvPr id="13" name="TextBox 12">
            <a:extLst>
              <a:ext uri="{FF2B5EF4-FFF2-40B4-BE49-F238E27FC236}">
                <a16:creationId xmlns:a16="http://schemas.microsoft.com/office/drawing/2014/main" id="{C0D35AC3-2523-E017-E37D-61B6F57E550A}"/>
              </a:ext>
            </a:extLst>
          </p:cNvPr>
          <p:cNvSpPr txBox="1"/>
          <p:nvPr/>
        </p:nvSpPr>
        <p:spPr>
          <a:xfrm>
            <a:off x="699819" y="6089128"/>
            <a:ext cx="3529877" cy="338554"/>
          </a:xfrm>
          <a:prstGeom prst="rect">
            <a:avLst/>
          </a:prstGeom>
          <a:noFill/>
        </p:spPr>
        <p:txBody>
          <a:bodyPr wrap="square">
            <a:spAutoFit/>
          </a:bodyPr>
          <a:lstStyle/>
          <a:p>
            <a:r>
              <a:rPr lang="en-US" sz="800" dirty="0">
                <a:solidFill>
                  <a:schemeClr val="bg1">
                    <a:lumMod val="65000"/>
                  </a:schemeClr>
                </a:solidFill>
                <a:latin typeface="Montserrat" panose="00000500000000000000" pitchFamily="2" charset="0"/>
              </a:rPr>
              <a:t>MARIDA: Marine Debris reports across different countries and continents for the period 2015–2021.</a:t>
            </a:r>
          </a:p>
        </p:txBody>
      </p:sp>
      <p:pic>
        <p:nvPicPr>
          <p:cNvPr id="8198" name="Picture 6">
            <a:extLst>
              <a:ext uri="{FF2B5EF4-FFF2-40B4-BE49-F238E27FC236}">
                <a16:creationId xmlns:a16="http://schemas.microsoft.com/office/drawing/2014/main" id="{4D47F137-E76B-6469-EB84-014E9A744D4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014586" y="3223458"/>
            <a:ext cx="1587385" cy="84231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a:extLst>
              <a:ext uri="{FF2B5EF4-FFF2-40B4-BE49-F238E27FC236}">
                <a16:creationId xmlns:a16="http://schemas.microsoft.com/office/drawing/2014/main" id="{516ECF62-4907-0ACB-639F-75B26103718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841293" y="7047372"/>
            <a:ext cx="273241" cy="158967"/>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a:extLst>
              <a:ext uri="{FF2B5EF4-FFF2-40B4-BE49-F238E27FC236}">
                <a16:creationId xmlns:a16="http://schemas.microsoft.com/office/drawing/2014/main" id="{2B79C1D4-200B-65CB-067A-64141099596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76982" y="5098363"/>
            <a:ext cx="1546334" cy="930559"/>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8492D22F-5184-C45C-FE42-7983E6B2CC7B}"/>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464758" y="5098362"/>
            <a:ext cx="1550095" cy="930559"/>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AE0B749B-64C7-7D82-AECB-AE38F480BBA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014586" y="4150488"/>
            <a:ext cx="1587385" cy="92351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Exit with solid fill">
            <a:hlinkClick r:id="rId11" action="ppaction://hlinksldjump"/>
            <a:extLst>
              <a:ext uri="{FF2B5EF4-FFF2-40B4-BE49-F238E27FC236}">
                <a16:creationId xmlns:a16="http://schemas.microsoft.com/office/drawing/2014/main" id="{7CFBE398-C020-3351-192A-2A5FC1AD75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32473" y="-162986"/>
            <a:ext cx="502354" cy="502354"/>
          </a:xfrm>
          <a:prstGeom prst="rect">
            <a:avLst/>
          </a:prstGeom>
        </p:spPr>
      </p:pic>
      <p:sp>
        <p:nvSpPr>
          <p:cNvPr id="5" name="Google Shape;134;g22cce77d230_0_92">
            <a:extLst>
              <a:ext uri="{FF2B5EF4-FFF2-40B4-BE49-F238E27FC236}">
                <a16:creationId xmlns:a16="http://schemas.microsoft.com/office/drawing/2014/main" id="{A275BD0E-69BF-D252-3654-89D7CD15BC11}"/>
              </a:ext>
            </a:extLst>
          </p:cNvPr>
          <p:cNvSpPr txBox="1">
            <a:spLocks noGrp="1"/>
          </p:cNvSpPr>
          <p:nvPr>
            <p:ph type="body" idx="1"/>
          </p:nvPr>
        </p:nvSpPr>
        <p:spPr>
          <a:xfrm>
            <a:off x="371906" y="1327001"/>
            <a:ext cx="10934918" cy="1001549"/>
          </a:xfrm>
          <a:prstGeom prst="rect">
            <a:avLst/>
          </a:prstGeom>
          <a:noFill/>
          <a:ln>
            <a:noFill/>
          </a:ln>
        </p:spPr>
        <p:txBody>
          <a:bodyPr spcFirstLastPara="1" wrap="square" lIns="91425" tIns="45700" rIns="91425" bIns="45700" anchor="t" anchorCtr="0">
            <a:noAutofit/>
          </a:bodyPr>
          <a:lstStyle/>
          <a:p>
            <a:pPr marL="0" indent="0" algn="just">
              <a:lnSpc>
                <a:spcPct val="100000"/>
              </a:lnSpc>
              <a:spcBef>
                <a:spcPts val="0"/>
              </a:spcBef>
            </a:pPr>
            <a:r>
              <a:rPr lang="en-US" sz="1600" b="1" dirty="0">
                <a:solidFill>
                  <a:srgbClr val="222222"/>
                </a:solidFill>
                <a:effectLst/>
                <a:latin typeface="Montserrat Light" pitchFamily="2" charset="77"/>
              </a:rPr>
              <a:t>MARIDA - Marine Debris Archive</a:t>
            </a:r>
            <a:endParaRPr lang="en-US" sz="1600" b="1" dirty="0">
              <a:solidFill>
                <a:srgbClr val="222222"/>
              </a:solidFill>
              <a:latin typeface="Montserrat Light" pitchFamily="2" charset="77"/>
            </a:endParaRPr>
          </a:p>
        </p:txBody>
      </p:sp>
      <p:sp>
        <p:nvSpPr>
          <p:cNvPr id="7" name="TextBox 6">
            <a:extLst>
              <a:ext uri="{FF2B5EF4-FFF2-40B4-BE49-F238E27FC236}">
                <a16:creationId xmlns:a16="http://schemas.microsoft.com/office/drawing/2014/main" id="{B575694A-0116-D9AE-9DB6-6E22268797AD}"/>
              </a:ext>
            </a:extLst>
          </p:cNvPr>
          <p:cNvSpPr txBox="1"/>
          <p:nvPr/>
        </p:nvSpPr>
        <p:spPr>
          <a:xfrm>
            <a:off x="4014853" y="6192686"/>
            <a:ext cx="6134100" cy="523220"/>
          </a:xfrm>
          <a:prstGeom prst="rect">
            <a:avLst/>
          </a:prstGeom>
          <a:noFill/>
        </p:spPr>
        <p:txBody>
          <a:bodyPr wrap="square">
            <a:spAutoFit/>
          </a:bodyPr>
          <a:lstStyle/>
          <a:p>
            <a:r>
              <a:rPr lang="en-US" dirty="0">
                <a:latin typeface="Montserrat" panose="00000500000000000000" pitchFamily="2" charset="0"/>
                <a:hlinkClick r:id="rId14"/>
              </a:rPr>
              <a:t>https://marine-debris.github.io/</a:t>
            </a:r>
            <a:endParaRPr lang="en-US" dirty="0">
              <a:latin typeface="Montserrat" panose="00000500000000000000" pitchFamily="2" charset="0"/>
            </a:endParaRPr>
          </a:p>
          <a:p>
            <a:endParaRPr lang="en-US" dirty="0">
              <a:latin typeface="Montserrat" panose="00000500000000000000" pitchFamily="2" charset="0"/>
            </a:endParaRPr>
          </a:p>
        </p:txBody>
      </p:sp>
    </p:spTree>
    <p:extLst>
      <p:ext uri="{BB962C8B-B14F-4D97-AF65-F5344CB8AC3E}">
        <p14:creationId xmlns:p14="http://schemas.microsoft.com/office/powerpoint/2010/main" val="3625548784"/>
      </p:ext>
    </p:extLst>
  </p:cSld>
  <p:clrMapOvr>
    <a:masterClrMapping/>
  </p:clrMapOvr>
</p:sld>
</file>

<file path=ppt/theme/theme1.xml><?xml version="1.0" encoding="utf-8"?>
<a:theme xmlns:a="http://schemas.openxmlformats.org/drawingml/2006/main" name="Cover_Sid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op Pictur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8497</TotalTime>
  <Words>1799</Words>
  <Application>Microsoft Macintosh PowerPoint</Application>
  <PresentationFormat>Widescreen</PresentationFormat>
  <Paragraphs>319</Paragraphs>
  <Slides>27</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Abadi</vt:lpstr>
      <vt:lpstr>Arial</vt:lpstr>
      <vt:lpstr>Calibri</vt:lpstr>
      <vt:lpstr>Cambria Math</vt:lpstr>
      <vt:lpstr>Montserrat</vt:lpstr>
      <vt:lpstr>Montserrat Light</vt:lpstr>
      <vt:lpstr>Montserrat Medium</vt:lpstr>
      <vt:lpstr>Montserrat SemiBold</vt:lpstr>
      <vt:lpstr>Verdana</vt:lpstr>
      <vt:lpstr>Cover_Side</vt:lpstr>
      <vt:lpstr>Top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Lefteris Theodoropoulos</dc:creator>
  <cp:lastModifiedBy>Emanuel Castanho</cp:lastModifiedBy>
  <cp:revision>662</cp:revision>
  <dcterms:created xsi:type="dcterms:W3CDTF">2022-12-15T13:29:43Z</dcterms:created>
  <dcterms:modified xsi:type="dcterms:W3CDTF">2024-01-17T11:41:25Z</dcterms:modified>
</cp:coreProperties>
</file>